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62" r:id="rId5"/>
    <p:sldId id="260" r:id="rId6"/>
    <p:sldId id="261" r:id="rId7"/>
  </p:sldIdLst>
  <p:sldSz cx="24384000" cy="13716000"/>
  <p:notesSz cx="6858000" cy="9144000"/>
  <p:embeddedFontLst>
    <p:embeddedFont>
      <p:font typeface="Gill Sans" panose="020B0604020202020204" charset="0"/>
      <p:regular r:id="rId9"/>
      <p:bold r:id="rId10"/>
    </p:embeddedFont>
    <p:embeddedFont>
      <p:font typeface="Helvetica Neue"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JAcCH6cO0SBmryNajACKC+iAg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3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1" name="Google Shape;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511cb603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9" name="Google Shape;99;g24511cb60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8596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48dcf51cc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8" name="Google Shape;108;g2048dcf51cc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opsomming" type="tx">
  <p:cSld name="TITLE_AND_BODY">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1" name="Google Shape;11;p1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2" name="Google Shape;12;p1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1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Uiting">
  <p:cSld name="Uiting">
    <p:spTree>
      <p:nvGrpSpPr>
        <p:cNvPr id="1" name="Shape 51"/>
        <p:cNvGrpSpPr/>
        <p:nvPr/>
      </p:nvGrpSpPr>
      <p:grpSpPr>
        <a:xfrm>
          <a:off x="0" y="0"/>
          <a:ext cx="0" cy="0"/>
          <a:chOff x="0" y="0"/>
          <a:chExt cx="0" cy="0"/>
        </a:xfrm>
      </p:grpSpPr>
      <p:sp>
        <p:nvSpPr>
          <p:cNvPr id="52" name="Google Shape;52;p22"/>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2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oot feit">
  <p:cSld name="Groot feit">
    <p:spTree>
      <p:nvGrpSpPr>
        <p:cNvPr id="1" name="Shape 54"/>
        <p:cNvGrpSpPr/>
        <p:nvPr/>
      </p:nvGrpSpPr>
      <p:grpSpPr>
        <a:xfrm>
          <a:off x="0" y="0"/>
          <a:ext cx="0" cy="0"/>
          <a:chOff x="0" y="0"/>
          <a:chExt cx="0" cy="0"/>
        </a:xfrm>
      </p:grpSpPr>
      <p:sp>
        <p:nvSpPr>
          <p:cNvPr id="55" name="Google Shape;55;p23"/>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23"/>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2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at">
  <p:cSld name="Citaat">
    <p:spTree>
      <p:nvGrpSpPr>
        <p:cNvPr id="1" name="Shape 58"/>
        <p:cNvGrpSpPr/>
        <p:nvPr/>
      </p:nvGrpSpPr>
      <p:grpSpPr>
        <a:xfrm>
          <a:off x="0" y="0"/>
          <a:ext cx="0" cy="0"/>
          <a:chOff x="0" y="0"/>
          <a:chExt cx="0" cy="0"/>
        </a:xfrm>
      </p:grpSpPr>
      <p:sp>
        <p:nvSpPr>
          <p:cNvPr id="59" name="Google Shape;59;p24"/>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24"/>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2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to - driemaal">
  <p:cSld name="Foto - driemaal">
    <p:spTree>
      <p:nvGrpSpPr>
        <p:cNvPr id="1" name="Shape 62"/>
        <p:cNvGrpSpPr/>
        <p:nvPr/>
      </p:nvGrpSpPr>
      <p:grpSpPr>
        <a:xfrm>
          <a:off x="0" y="0"/>
          <a:ext cx="0" cy="0"/>
          <a:chOff x="0" y="0"/>
          <a:chExt cx="0" cy="0"/>
        </a:xfrm>
      </p:grpSpPr>
      <p:sp>
        <p:nvSpPr>
          <p:cNvPr id="63" name="Google Shape;63;p25"/>
          <p:cNvSpPr>
            <a:spLocks noGrp="1"/>
          </p:cNvSpPr>
          <p:nvPr>
            <p:ph type="pic" idx="2"/>
          </p:nvPr>
        </p:nvSpPr>
        <p:spPr>
          <a:xfrm>
            <a:off x="15760700" y="1016000"/>
            <a:ext cx="7439099" cy="5949678"/>
          </a:xfrm>
          <a:prstGeom prst="rect">
            <a:avLst/>
          </a:prstGeom>
          <a:noFill/>
          <a:ln>
            <a:noFill/>
          </a:ln>
        </p:spPr>
      </p:sp>
      <p:sp>
        <p:nvSpPr>
          <p:cNvPr id="64" name="Google Shape;64;p25"/>
          <p:cNvSpPr>
            <a:spLocks noGrp="1"/>
          </p:cNvSpPr>
          <p:nvPr>
            <p:ph type="pic" idx="3"/>
          </p:nvPr>
        </p:nvSpPr>
        <p:spPr>
          <a:xfrm>
            <a:off x="13500100" y="3978275"/>
            <a:ext cx="10439400" cy="12150181"/>
          </a:xfrm>
          <a:prstGeom prst="rect">
            <a:avLst/>
          </a:prstGeom>
          <a:noFill/>
          <a:ln>
            <a:noFill/>
          </a:ln>
        </p:spPr>
      </p:sp>
      <p:sp>
        <p:nvSpPr>
          <p:cNvPr id="65" name="Google Shape;65;p25"/>
          <p:cNvSpPr>
            <a:spLocks noGrp="1"/>
          </p:cNvSpPr>
          <p:nvPr>
            <p:ph type="pic" idx="4"/>
          </p:nvPr>
        </p:nvSpPr>
        <p:spPr>
          <a:xfrm>
            <a:off x="-139700" y="495300"/>
            <a:ext cx="16611600" cy="12458700"/>
          </a:xfrm>
          <a:prstGeom prst="rect">
            <a:avLst/>
          </a:prstGeom>
          <a:noFill/>
          <a:ln>
            <a:noFill/>
          </a:ln>
        </p:spPr>
      </p:sp>
      <p:sp>
        <p:nvSpPr>
          <p:cNvPr id="66" name="Google Shape;66;p2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67"/>
        <p:cNvGrpSpPr/>
        <p:nvPr/>
      </p:nvGrpSpPr>
      <p:grpSpPr>
        <a:xfrm>
          <a:off x="0" y="0"/>
          <a:ext cx="0" cy="0"/>
          <a:chOff x="0" y="0"/>
          <a:chExt cx="0" cy="0"/>
        </a:xfrm>
      </p:grpSpPr>
      <p:sp>
        <p:nvSpPr>
          <p:cNvPr id="68" name="Google Shape;68;p26"/>
          <p:cNvSpPr>
            <a:spLocks noGrp="1"/>
          </p:cNvSpPr>
          <p:nvPr>
            <p:ph type="pic" idx="2"/>
          </p:nvPr>
        </p:nvSpPr>
        <p:spPr>
          <a:xfrm>
            <a:off x="-1333500" y="-5524500"/>
            <a:ext cx="27051000" cy="21640800"/>
          </a:xfrm>
          <a:prstGeom prst="rect">
            <a:avLst/>
          </a:prstGeom>
          <a:noFill/>
          <a:ln>
            <a:noFill/>
          </a:ln>
        </p:spPr>
      </p:sp>
      <p:sp>
        <p:nvSpPr>
          <p:cNvPr id="69" name="Google Shape;69;p2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eg">
  <p:cSld name="Leeg">
    <p:spTree>
      <p:nvGrpSpPr>
        <p:cNvPr id="1" name="Shape 70"/>
        <p:cNvGrpSpPr/>
        <p:nvPr/>
      </p:nvGrpSpPr>
      <p:grpSpPr>
        <a:xfrm>
          <a:off x="0" y="0"/>
          <a:ext cx="0" cy="0"/>
          <a:chOff x="0" y="0"/>
          <a:chExt cx="0" cy="0"/>
        </a:xfrm>
      </p:grpSpPr>
      <p:sp>
        <p:nvSpPr>
          <p:cNvPr id="71" name="Google Shape;71;p2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6" name="Google Shape;16;p13"/>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 name="Google Shape;17;p13"/>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foto">
  <p:cSld name="Titel en foto">
    <p:spTree>
      <p:nvGrpSpPr>
        <p:cNvPr id="1" name="Shape 19"/>
        <p:cNvGrpSpPr/>
        <p:nvPr/>
      </p:nvGrpSpPr>
      <p:grpSpPr>
        <a:xfrm>
          <a:off x="0" y="0"/>
          <a:ext cx="0" cy="0"/>
          <a:chOff x="0" y="0"/>
          <a:chExt cx="0" cy="0"/>
        </a:xfrm>
      </p:grpSpPr>
      <p:sp>
        <p:nvSpPr>
          <p:cNvPr id="20" name="Google Shape;20;p15"/>
          <p:cNvSpPr>
            <a:spLocks noGrp="1"/>
          </p:cNvSpPr>
          <p:nvPr>
            <p:ph type="pic" idx="2"/>
          </p:nvPr>
        </p:nvSpPr>
        <p:spPr>
          <a:xfrm>
            <a:off x="-1155700" y="-1295400"/>
            <a:ext cx="26746200" cy="16018933"/>
          </a:xfrm>
          <a:prstGeom prst="rect">
            <a:avLst/>
          </a:prstGeom>
          <a:noFill/>
          <a:ln>
            <a:noFill/>
          </a:ln>
        </p:spPr>
      </p:sp>
      <p:sp>
        <p:nvSpPr>
          <p:cNvPr id="21" name="Google Shape;21;p15"/>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2" name="Google Shape;22;p15"/>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15"/>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foto alt">
  <p:cSld name="Titel en foto alt">
    <p:spTree>
      <p:nvGrpSpPr>
        <p:cNvPr id="1" name="Shape 25"/>
        <p:cNvGrpSpPr/>
        <p:nvPr/>
      </p:nvGrpSpPr>
      <p:grpSpPr>
        <a:xfrm>
          <a:off x="0" y="0"/>
          <a:ext cx="0" cy="0"/>
          <a:chOff x="0" y="0"/>
          <a:chExt cx="0" cy="0"/>
        </a:xfrm>
      </p:grpSpPr>
      <p:sp>
        <p:nvSpPr>
          <p:cNvPr id="26" name="Google Shape;26;p16"/>
          <p:cNvSpPr>
            <a:spLocks noGrp="1"/>
          </p:cNvSpPr>
          <p:nvPr>
            <p:ph type="pic" idx="2"/>
          </p:nvPr>
        </p:nvSpPr>
        <p:spPr>
          <a:xfrm>
            <a:off x="10972800" y="-203200"/>
            <a:ext cx="12144837" cy="14135100"/>
          </a:xfrm>
          <a:prstGeom prst="rect">
            <a:avLst/>
          </a:prstGeom>
          <a:noFill/>
          <a:ln>
            <a:noFill/>
          </a:ln>
        </p:spPr>
      </p:sp>
      <p:sp>
        <p:nvSpPr>
          <p:cNvPr id="27" name="Google Shape;27;p16"/>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8" name="Google Shape;28;p16"/>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16"/>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psomming">
  <p:cSld name="Opsomming">
    <p:spTree>
      <p:nvGrpSpPr>
        <p:cNvPr id="1" name="Shape 30"/>
        <p:cNvGrpSpPr/>
        <p:nvPr/>
      </p:nvGrpSpPr>
      <p:grpSpPr>
        <a:xfrm>
          <a:off x="0" y="0"/>
          <a:ext cx="0" cy="0"/>
          <a:chOff x="0" y="0"/>
          <a:chExt cx="0" cy="0"/>
        </a:xfrm>
      </p:grpSpPr>
      <p:sp>
        <p:nvSpPr>
          <p:cNvPr id="31" name="Google Shape;31;p1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1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opsomm., foto">
  <p:cSld name="Titel, opsomm., foto">
    <p:spTree>
      <p:nvGrpSpPr>
        <p:cNvPr id="1" name="Shape 33"/>
        <p:cNvGrpSpPr/>
        <p:nvPr/>
      </p:nvGrpSpPr>
      <p:grpSpPr>
        <a:xfrm>
          <a:off x="0" y="0"/>
          <a:ext cx="0" cy="0"/>
          <a:chOff x="0" y="0"/>
          <a:chExt cx="0" cy="0"/>
        </a:xfrm>
      </p:grpSpPr>
      <p:sp>
        <p:nvSpPr>
          <p:cNvPr id="34" name="Google Shape;34;p18"/>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18"/>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18"/>
          <p:cNvSpPr>
            <a:spLocks noGrp="1"/>
          </p:cNvSpPr>
          <p:nvPr>
            <p:ph type="pic" idx="3"/>
          </p:nvPr>
        </p:nvSpPr>
        <p:spPr>
          <a:xfrm>
            <a:off x="12192000" y="-407266"/>
            <a:ext cx="10916874" cy="14555832"/>
          </a:xfrm>
          <a:prstGeom prst="rect">
            <a:avLst/>
          </a:prstGeom>
          <a:noFill/>
          <a:ln>
            <a:noFill/>
          </a:ln>
        </p:spPr>
      </p:sp>
      <p:sp>
        <p:nvSpPr>
          <p:cNvPr id="37" name="Google Shape;37;p18"/>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8" name="Google Shape;38;p1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e">
  <p:cSld name="Sectie">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1" name="Google Shape;41;p19"/>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4" name="Google Shape;44;p2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2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2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2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2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2"/>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4" name="Afbeelding 3" descr="Afbeelding met bakkerij, Snack, bakwaren, bakken&#10;&#10;Automatisch gegenereerde beschrijving">
            <a:extLst>
              <a:ext uri="{FF2B5EF4-FFF2-40B4-BE49-F238E27FC236}">
                <a16:creationId xmlns:a16="http://schemas.microsoft.com/office/drawing/2014/main" id="{666A68D5-8047-EFEE-6DFC-214AB0E9048B}"/>
              </a:ext>
            </a:extLst>
          </p:cNvPr>
          <p:cNvPicPr>
            <a:picLocks noChangeAspect="1"/>
          </p:cNvPicPr>
          <p:nvPr/>
        </p:nvPicPr>
        <p:blipFill>
          <a:blip r:embed="rId3"/>
          <a:stretch>
            <a:fillRect/>
          </a:stretch>
        </p:blipFill>
        <p:spPr>
          <a:xfrm>
            <a:off x="-568037" y="-1093795"/>
            <a:ext cx="25520073" cy="21393423"/>
          </a:xfrm>
          <a:prstGeom prst="rect">
            <a:avLst/>
          </a:prstGeom>
        </p:spPr>
      </p:pic>
      <p:sp>
        <p:nvSpPr>
          <p:cNvPr id="78" name="Google Shape;78;p6"/>
          <p:cNvSpPr/>
          <p:nvPr/>
        </p:nvSpPr>
        <p:spPr>
          <a:xfrm>
            <a:off x="-2465851" y="-109725"/>
            <a:ext cx="29315700" cy="3120900"/>
          </a:xfrm>
          <a:prstGeom prst="rect">
            <a:avLst/>
          </a:prstGeom>
          <a:solidFill>
            <a:srgbClr val="4375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79" name="Google Shape;79;p6"/>
          <p:cNvPicPr preferRelativeResize="0"/>
          <p:nvPr/>
        </p:nvPicPr>
        <p:blipFill>
          <a:blip r:embed="rId4">
            <a:alphaModFix/>
          </a:blip>
          <a:stretch>
            <a:fillRect/>
          </a:stretch>
        </p:blipFill>
        <p:spPr>
          <a:xfrm>
            <a:off x="883699" y="298588"/>
            <a:ext cx="2304275" cy="2304275"/>
          </a:xfrm>
          <a:prstGeom prst="rect">
            <a:avLst/>
          </a:prstGeom>
          <a:noFill/>
          <a:ln>
            <a:noFill/>
          </a:ln>
        </p:spPr>
      </p:pic>
      <p:sp>
        <p:nvSpPr>
          <p:cNvPr id="77" name="Google Shape;77;p6"/>
          <p:cNvSpPr txBox="1">
            <a:spLocks noGrp="1"/>
          </p:cNvSpPr>
          <p:nvPr>
            <p:ph type="title"/>
          </p:nvPr>
        </p:nvSpPr>
        <p:spPr>
          <a:xfrm>
            <a:off x="1637601" y="600407"/>
            <a:ext cx="21862700" cy="5638162"/>
          </a:xfrm>
          <a:prstGeom prst="rect">
            <a:avLst/>
          </a:prstGeom>
          <a:noFill/>
          <a:ln>
            <a:noFill/>
          </a:ln>
        </p:spPr>
        <p:txBody>
          <a:bodyPr spcFirstLastPara="1" wrap="square" lIns="50800" tIns="50800" rIns="50800" bIns="50800" anchor="t" anchorCtr="0">
            <a:normAutofit/>
          </a:bodyPr>
          <a:lstStyle/>
          <a:p>
            <a:pPr marL="0" lvl="0" indent="0" algn="ctr" rtl="0">
              <a:lnSpc>
                <a:spcPct val="80000"/>
              </a:lnSpc>
              <a:spcBef>
                <a:spcPts val="0"/>
              </a:spcBef>
              <a:spcAft>
                <a:spcPts val="0"/>
              </a:spcAft>
              <a:buClr>
                <a:srgbClr val="FFFFFF"/>
              </a:buClr>
              <a:buSzPts val="8400"/>
              <a:buFont typeface="Gill Sans"/>
              <a:buNone/>
            </a:pPr>
            <a:r>
              <a:rPr lang="en-US" sz="8400" dirty="0" err="1">
                <a:solidFill>
                  <a:srgbClr val="FFFFFF"/>
                </a:solidFill>
                <a:latin typeface="Gill Sans"/>
                <a:ea typeface="Gill Sans"/>
                <a:cs typeface="Gill Sans"/>
                <a:sym typeface="Gill Sans"/>
              </a:rPr>
              <a:t>Napraten</a:t>
            </a:r>
            <a:r>
              <a:rPr lang="en-US" sz="8400" dirty="0">
                <a:solidFill>
                  <a:srgbClr val="FFFFFF"/>
                </a:solidFill>
                <a:latin typeface="Gill Sans"/>
                <a:ea typeface="Gill Sans"/>
                <a:cs typeface="Gill Sans"/>
                <a:sym typeface="Gill Sans"/>
              </a:rPr>
              <a:t> over de webinar </a:t>
            </a:r>
            <a:br>
              <a:rPr lang="en-US" sz="8400" dirty="0">
                <a:solidFill>
                  <a:srgbClr val="FFFFFF"/>
                </a:solidFill>
                <a:latin typeface="Gill Sans"/>
                <a:ea typeface="Gill Sans"/>
                <a:cs typeface="Gill Sans"/>
                <a:sym typeface="Gill Sans"/>
              </a:rPr>
            </a:br>
            <a:r>
              <a:rPr lang="en-US" sz="8400" dirty="0">
                <a:solidFill>
                  <a:srgbClr val="FFFFFF"/>
                </a:solidFill>
                <a:latin typeface="Gill Sans"/>
                <a:ea typeface="Gill Sans"/>
                <a:cs typeface="Gill Sans"/>
                <a:sym typeface="Gill Sans"/>
              </a:rPr>
              <a:t>van </a:t>
            </a:r>
            <a:r>
              <a:rPr lang="en-US" sz="8400" dirty="0" err="1">
                <a:solidFill>
                  <a:srgbClr val="FFFFFF"/>
                </a:solidFill>
                <a:latin typeface="Gill Sans"/>
                <a:ea typeface="Gill Sans"/>
                <a:cs typeface="Gill Sans"/>
                <a:sym typeface="Gill Sans"/>
              </a:rPr>
              <a:t>GroeneKerken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 descr="Afbeelding"/>
          <p:cNvPicPr preferRelativeResize="0"/>
          <p:nvPr/>
        </p:nvPicPr>
        <p:blipFill rotWithShape="1">
          <a:blip r:embed="rId3">
            <a:alphaModFix/>
          </a:blip>
          <a:srcRect/>
          <a:stretch/>
        </p:blipFill>
        <p:spPr>
          <a:xfrm>
            <a:off x="-70917" y="2264426"/>
            <a:ext cx="8422234" cy="11650750"/>
          </a:xfrm>
          <a:prstGeom prst="rect">
            <a:avLst/>
          </a:prstGeom>
          <a:noFill/>
          <a:ln>
            <a:noFill/>
          </a:ln>
        </p:spPr>
      </p:pic>
      <p:sp>
        <p:nvSpPr>
          <p:cNvPr id="85" name="Google Shape;85;p2"/>
          <p:cNvSpPr/>
          <p:nvPr/>
        </p:nvSpPr>
        <p:spPr>
          <a:xfrm>
            <a:off x="-3041900" y="-109725"/>
            <a:ext cx="29315700" cy="3120900"/>
          </a:xfrm>
          <a:prstGeom prst="rect">
            <a:avLst/>
          </a:prstGeom>
          <a:solidFill>
            <a:srgbClr val="4375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86" name="Google Shape;86;p2"/>
          <p:cNvPicPr preferRelativeResize="0"/>
          <p:nvPr/>
        </p:nvPicPr>
        <p:blipFill>
          <a:blip r:embed="rId4">
            <a:alphaModFix/>
          </a:blip>
          <a:stretch>
            <a:fillRect/>
          </a:stretch>
        </p:blipFill>
        <p:spPr>
          <a:xfrm>
            <a:off x="883699" y="298588"/>
            <a:ext cx="2304275" cy="2304275"/>
          </a:xfrm>
          <a:prstGeom prst="rect">
            <a:avLst/>
          </a:prstGeom>
          <a:noFill/>
          <a:ln>
            <a:noFill/>
          </a:ln>
        </p:spPr>
      </p:pic>
      <p:sp>
        <p:nvSpPr>
          <p:cNvPr id="87" name="Google Shape;87;p2"/>
          <p:cNvSpPr txBox="1">
            <a:spLocks noGrp="1"/>
          </p:cNvSpPr>
          <p:nvPr>
            <p:ph type="title"/>
          </p:nvPr>
        </p:nvSpPr>
        <p:spPr>
          <a:xfrm>
            <a:off x="5455975" y="1071325"/>
            <a:ext cx="18720900" cy="143700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4AB426"/>
              </a:buClr>
              <a:buSzPts val="7700"/>
              <a:buFont typeface="Gill Sans"/>
              <a:buNone/>
            </a:pPr>
            <a:r>
              <a:rPr lang="en-US" sz="7700">
                <a:solidFill>
                  <a:schemeClr val="lt1"/>
                </a:solidFill>
                <a:latin typeface="Gill Sans"/>
                <a:ea typeface="Gill Sans"/>
                <a:cs typeface="Gill Sans"/>
                <a:sym typeface="Gill Sans"/>
              </a:rPr>
              <a:t>Webinars als basis voor gesprek</a:t>
            </a:r>
            <a:endParaRPr>
              <a:solidFill>
                <a:schemeClr val="lt1"/>
              </a:solidFill>
            </a:endParaRPr>
          </a:p>
        </p:txBody>
      </p:sp>
      <p:sp>
        <p:nvSpPr>
          <p:cNvPr id="88" name="Google Shape;88;p2"/>
          <p:cNvSpPr txBox="1"/>
          <p:nvPr/>
        </p:nvSpPr>
        <p:spPr>
          <a:xfrm>
            <a:off x="9235493" y="4035333"/>
            <a:ext cx="13349400" cy="8854500"/>
          </a:xfrm>
          <a:prstGeom prst="rect">
            <a:avLst/>
          </a:prstGeom>
          <a:noFill/>
          <a:ln>
            <a:noFill/>
          </a:ln>
        </p:spPr>
        <p:txBody>
          <a:bodyPr spcFirstLastPara="1" wrap="square" lIns="50800" tIns="50800" rIns="50800" bIns="50800" anchor="t" anchorCtr="0">
            <a:normAutofit lnSpcReduction="10000"/>
          </a:bodyPr>
          <a:lstStyle/>
          <a:p>
            <a:pPr marL="0" marR="0" lvl="0" indent="0" algn="l" rtl="0">
              <a:lnSpc>
                <a:spcPct val="115000"/>
              </a:lnSpc>
              <a:spcBef>
                <a:spcPts val="0"/>
              </a:spcBef>
              <a:spcAft>
                <a:spcPts val="0"/>
              </a:spcAft>
              <a:buClr>
                <a:srgbClr val="000000"/>
              </a:buClr>
              <a:buSzPts val="7200"/>
              <a:buFont typeface="Arial"/>
              <a:buNone/>
            </a:pPr>
            <a:r>
              <a:rPr lang="en-US" sz="7200" b="0" i="0" u="none" strike="noStrike" cap="none">
                <a:solidFill>
                  <a:schemeClr val="dk1"/>
                </a:solidFill>
                <a:latin typeface="Gill Sans"/>
                <a:ea typeface="Gill Sans"/>
                <a:cs typeface="Gill Sans"/>
                <a:sym typeface="Gill Sans"/>
              </a:rPr>
              <a:t>De webinars zijn goed te gebruiken voor een bijeenkomst met jouw kerkleden of met de leden van de werkgroep. </a:t>
            </a:r>
            <a:endParaRPr sz="72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200"/>
              <a:buFont typeface="Arial"/>
              <a:buNone/>
            </a:pPr>
            <a:endParaRPr sz="72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200"/>
              <a:buFont typeface="Arial"/>
              <a:buNone/>
            </a:pPr>
            <a:r>
              <a:rPr lang="en-US" sz="7200" b="0" i="0" u="none" strike="noStrike" cap="none">
                <a:solidFill>
                  <a:schemeClr val="dk1"/>
                </a:solidFill>
                <a:latin typeface="Gill Sans"/>
                <a:ea typeface="Gill Sans"/>
                <a:cs typeface="Gill Sans"/>
                <a:sym typeface="Gill Sans"/>
              </a:rPr>
              <a:t>Dit kan zowel in een fysieke bijeenkomst als online.</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145218" y="3609784"/>
            <a:ext cx="21971100" cy="197640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4AB426"/>
              </a:buClr>
              <a:buSzPts val="7700"/>
              <a:buFont typeface="Gill Sans"/>
              <a:buNone/>
            </a:pPr>
            <a:r>
              <a:rPr lang="en-US" sz="7700">
                <a:solidFill>
                  <a:srgbClr val="43754B"/>
                </a:solidFill>
                <a:latin typeface="Gill Sans"/>
                <a:ea typeface="Gill Sans"/>
                <a:cs typeface="Gill Sans"/>
                <a:sym typeface="Gill Sans"/>
              </a:rPr>
              <a:t>Invulling van het programma</a:t>
            </a:r>
            <a:endParaRPr>
              <a:solidFill>
                <a:srgbClr val="43754B"/>
              </a:solidFill>
            </a:endParaRPr>
          </a:p>
        </p:txBody>
      </p:sp>
      <p:sp>
        <p:nvSpPr>
          <p:cNvPr id="94" name="Google Shape;94;p3"/>
          <p:cNvSpPr txBox="1"/>
          <p:nvPr/>
        </p:nvSpPr>
        <p:spPr>
          <a:xfrm>
            <a:off x="3145218" y="5093582"/>
            <a:ext cx="19411756" cy="8318209"/>
          </a:xfrm>
          <a:prstGeom prst="rect">
            <a:avLst/>
          </a:prstGeom>
          <a:noFill/>
          <a:ln>
            <a:noFill/>
          </a:ln>
        </p:spPr>
        <p:txBody>
          <a:bodyPr spcFirstLastPara="1" wrap="square" lIns="50800" tIns="50800" rIns="50800" bIns="50800" anchor="t" anchorCtr="0">
            <a:normAutofit fontScale="92500" lnSpcReduction="20000"/>
          </a:bodyPr>
          <a:lstStyle/>
          <a:p>
            <a:pPr marL="889000" marR="0" lvl="0" indent="-806989" algn="l" rtl="0">
              <a:lnSpc>
                <a:spcPct val="120000"/>
              </a:lnSpc>
              <a:spcBef>
                <a:spcPts val="0"/>
              </a:spcBef>
              <a:spcAft>
                <a:spcPts val="0"/>
              </a:spcAft>
              <a:buClr>
                <a:schemeClr val="dk1"/>
              </a:buClr>
              <a:buSzPct val="119583"/>
              <a:buFont typeface="Gill Sans"/>
              <a:buChar char="•"/>
            </a:pPr>
            <a:r>
              <a:rPr lang="en-US" sz="7200" b="0" i="0" u="none" strike="noStrike" cap="none">
                <a:solidFill>
                  <a:schemeClr val="dk1"/>
                </a:solidFill>
                <a:latin typeface="Gill Sans"/>
                <a:ea typeface="Gill Sans"/>
                <a:cs typeface="Gill Sans"/>
                <a:sym typeface="Gill Sans"/>
              </a:rPr>
              <a:t>Heet iedereen welkom en vertel hoe het programma eruit ziet.</a:t>
            </a:r>
            <a:endParaRPr sz="7200" b="0" i="0" u="none" strike="noStrike" cap="none">
              <a:solidFill>
                <a:schemeClr val="dk1"/>
              </a:solidFill>
              <a:latin typeface="Gill Sans"/>
              <a:ea typeface="Gill Sans"/>
              <a:cs typeface="Gill Sans"/>
              <a:sym typeface="Gill Sans"/>
            </a:endParaRPr>
          </a:p>
          <a:p>
            <a:pPr marL="889000" marR="0" lvl="0" indent="-806989" algn="l" rtl="0">
              <a:lnSpc>
                <a:spcPct val="120000"/>
              </a:lnSpc>
              <a:spcBef>
                <a:spcPts val="0"/>
              </a:spcBef>
              <a:spcAft>
                <a:spcPts val="0"/>
              </a:spcAft>
              <a:buClr>
                <a:schemeClr val="dk1"/>
              </a:buClr>
              <a:buSzPct val="119583"/>
              <a:buFont typeface="Gill Sans"/>
              <a:buChar char="•"/>
            </a:pPr>
            <a:r>
              <a:rPr lang="en-US" sz="7200" b="0" i="0" u="none" strike="noStrike" cap="none">
                <a:solidFill>
                  <a:schemeClr val="dk1"/>
                </a:solidFill>
                <a:latin typeface="Gill Sans"/>
                <a:ea typeface="Gill Sans"/>
                <a:cs typeface="Gill Sans"/>
                <a:sym typeface="Gill Sans"/>
              </a:rPr>
              <a:t>Laat het filmpje van de webinar zien</a:t>
            </a:r>
            <a:endParaRPr sz="7200" b="0" i="0" u="none" strike="noStrike" cap="none">
              <a:solidFill>
                <a:schemeClr val="dk1"/>
              </a:solidFill>
              <a:latin typeface="Gill Sans"/>
              <a:ea typeface="Gill Sans"/>
              <a:cs typeface="Gill Sans"/>
              <a:sym typeface="Gill Sans"/>
            </a:endParaRPr>
          </a:p>
          <a:p>
            <a:pPr marL="889000" marR="0" lvl="0" indent="-806989" algn="l" rtl="0">
              <a:lnSpc>
                <a:spcPct val="120000"/>
              </a:lnSpc>
              <a:spcBef>
                <a:spcPts val="0"/>
              </a:spcBef>
              <a:spcAft>
                <a:spcPts val="0"/>
              </a:spcAft>
              <a:buClr>
                <a:schemeClr val="dk1"/>
              </a:buClr>
              <a:buSzPct val="119583"/>
              <a:buFont typeface="Gill Sans"/>
              <a:buChar char="•"/>
            </a:pPr>
            <a:r>
              <a:rPr lang="en-US" sz="7200" b="0" i="0" u="none" strike="noStrike" cap="none">
                <a:solidFill>
                  <a:schemeClr val="dk1"/>
                </a:solidFill>
                <a:latin typeface="Gill Sans"/>
                <a:ea typeface="Gill Sans"/>
                <a:cs typeface="Gill Sans"/>
                <a:sym typeface="Gill Sans"/>
              </a:rPr>
              <a:t>Ga vervolgens met elkaar in gesprek over de vragen, bij voorkeur in kleine groepjes of online breakoutrooms. </a:t>
            </a:r>
            <a:endParaRPr sz="1400" b="0" i="0" u="none" strike="noStrike" cap="none">
              <a:solidFill>
                <a:schemeClr val="dk1"/>
              </a:solidFill>
              <a:latin typeface="Arial"/>
              <a:ea typeface="Arial"/>
              <a:cs typeface="Arial"/>
              <a:sym typeface="Arial"/>
            </a:endParaRPr>
          </a:p>
          <a:p>
            <a:pPr marL="889000" marR="0" lvl="0" indent="-806989" algn="l" rtl="0">
              <a:lnSpc>
                <a:spcPct val="120000"/>
              </a:lnSpc>
              <a:spcBef>
                <a:spcPts val="0"/>
              </a:spcBef>
              <a:spcAft>
                <a:spcPts val="0"/>
              </a:spcAft>
              <a:buClr>
                <a:schemeClr val="dk1"/>
              </a:buClr>
              <a:buSzPct val="123000"/>
              <a:buFont typeface="Gill Sans"/>
              <a:buChar char="•"/>
            </a:pPr>
            <a:r>
              <a:rPr lang="en-US" sz="7000" b="0" i="0" u="none" strike="noStrike" cap="none">
                <a:solidFill>
                  <a:schemeClr val="dk1"/>
                </a:solidFill>
                <a:latin typeface="Gill Sans"/>
                <a:ea typeface="Gill Sans"/>
                <a:cs typeface="Gill Sans"/>
                <a:sym typeface="Gill Sans"/>
              </a:rPr>
              <a:t>Kom nog even terug en laat ieder groepje kort iets delen over het gesprek.</a:t>
            </a:r>
            <a:endParaRPr sz="1400" b="0" i="0" u="none" strike="noStrike" cap="none">
              <a:solidFill>
                <a:schemeClr val="dk1"/>
              </a:solidFill>
              <a:latin typeface="Arial"/>
              <a:ea typeface="Arial"/>
              <a:cs typeface="Arial"/>
              <a:sym typeface="Arial"/>
            </a:endParaRPr>
          </a:p>
        </p:txBody>
      </p:sp>
      <p:sp>
        <p:nvSpPr>
          <p:cNvPr id="95" name="Google Shape;95;p3"/>
          <p:cNvSpPr/>
          <p:nvPr/>
        </p:nvSpPr>
        <p:spPr>
          <a:xfrm>
            <a:off x="-3041900" y="-109725"/>
            <a:ext cx="29315700" cy="3120900"/>
          </a:xfrm>
          <a:prstGeom prst="rect">
            <a:avLst/>
          </a:prstGeom>
          <a:solidFill>
            <a:srgbClr val="4375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96" name="Google Shape;96;p3"/>
          <p:cNvPicPr preferRelativeResize="0"/>
          <p:nvPr/>
        </p:nvPicPr>
        <p:blipFill>
          <a:blip r:embed="rId3">
            <a:alphaModFix/>
          </a:blip>
          <a:stretch>
            <a:fillRect/>
          </a:stretch>
        </p:blipFill>
        <p:spPr>
          <a:xfrm>
            <a:off x="883699" y="298588"/>
            <a:ext cx="2304275" cy="230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4511cb6031_0_0"/>
          <p:cNvSpPr txBox="1">
            <a:spLocks noGrp="1"/>
          </p:cNvSpPr>
          <p:nvPr>
            <p:ph type="title"/>
          </p:nvPr>
        </p:nvSpPr>
        <p:spPr>
          <a:xfrm>
            <a:off x="1887000" y="3727050"/>
            <a:ext cx="20610000" cy="1703700"/>
          </a:xfrm>
          <a:prstGeom prst="rect">
            <a:avLst/>
          </a:prstGeom>
          <a:noFill/>
          <a:ln>
            <a:noFill/>
          </a:ln>
        </p:spPr>
        <p:txBody>
          <a:bodyPr spcFirstLastPara="1" wrap="square" lIns="50800" tIns="50800" rIns="50800" bIns="50800" anchor="t" anchorCtr="0">
            <a:normAutofit fontScale="90000"/>
          </a:bodyPr>
          <a:lstStyle/>
          <a:p>
            <a:pPr rtl="0">
              <a:spcBef>
                <a:spcPts val="0"/>
              </a:spcBef>
              <a:spcAft>
                <a:spcPts val="0"/>
              </a:spcAft>
            </a:pPr>
            <a:r>
              <a:rPr lang="en-US" sz="6650" dirty="0">
                <a:solidFill>
                  <a:srgbClr val="43754B"/>
                </a:solidFill>
                <a:latin typeface="Gill Sans"/>
                <a:ea typeface="Gill Sans"/>
                <a:cs typeface="Gill Sans"/>
                <a:sym typeface="Gill Sans"/>
              </a:rPr>
              <a:t>Thema: Ons </a:t>
            </a:r>
            <a:r>
              <a:rPr lang="en-US" sz="6650" dirty="0" err="1">
                <a:solidFill>
                  <a:srgbClr val="43754B"/>
                </a:solidFill>
                <a:latin typeface="Gill Sans"/>
                <a:ea typeface="Gill Sans"/>
                <a:cs typeface="Gill Sans"/>
                <a:sym typeface="Gill Sans"/>
              </a:rPr>
              <a:t>dagelijks</a:t>
            </a:r>
            <a:r>
              <a:rPr lang="en-US" sz="6650" dirty="0">
                <a:solidFill>
                  <a:srgbClr val="43754B"/>
                </a:solidFill>
                <a:latin typeface="Gill Sans"/>
                <a:ea typeface="Gill Sans"/>
                <a:cs typeface="Gill Sans"/>
                <a:sym typeface="Gill Sans"/>
              </a:rPr>
              <a:t> brood</a:t>
            </a:r>
            <a:br>
              <a:rPr lang="en-US" sz="6650" dirty="0">
                <a:solidFill>
                  <a:srgbClr val="43754B"/>
                </a:solidFill>
                <a:latin typeface="Gill Sans"/>
                <a:ea typeface="Gill Sans"/>
                <a:cs typeface="Gill Sans"/>
                <a:sym typeface="Gill Sans"/>
              </a:rPr>
            </a:br>
            <a:r>
              <a:rPr lang="en-US" sz="4000" dirty="0">
                <a:solidFill>
                  <a:srgbClr val="43754B"/>
                </a:solidFill>
                <a:latin typeface="Gill Sans"/>
                <a:ea typeface="Gill Sans"/>
                <a:cs typeface="Gill Sans"/>
                <a:sym typeface="Gill Sans"/>
              </a:rPr>
              <a:t>Door </a:t>
            </a:r>
            <a:r>
              <a:rPr lang="en-US" sz="4000" dirty="0" err="1">
                <a:solidFill>
                  <a:srgbClr val="43754B"/>
                </a:solidFill>
                <a:latin typeface="Gill Sans"/>
                <a:ea typeface="Gill Sans"/>
                <a:cs typeface="Gill Sans"/>
                <a:sym typeface="Gill Sans"/>
              </a:rPr>
              <a:t>Maaike</a:t>
            </a:r>
            <a:r>
              <a:rPr lang="en-US" sz="4000" dirty="0">
                <a:solidFill>
                  <a:srgbClr val="43754B"/>
                </a:solidFill>
                <a:latin typeface="Gill Sans"/>
                <a:ea typeface="Gill Sans"/>
                <a:cs typeface="Gill Sans"/>
                <a:sym typeface="Gill Sans"/>
              </a:rPr>
              <a:t> </a:t>
            </a:r>
            <a:r>
              <a:rPr lang="en-US" sz="4000" dirty="0" err="1">
                <a:solidFill>
                  <a:srgbClr val="43754B"/>
                </a:solidFill>
                <a:latin typeface="Gill Sans"/>
                <a:ea typeface="Gill Sans"/>
                <a:cs typeface="Gill Sans"/>
                <a:sym typeface="Gill Sans"/>
              </a:rPr>
              <a:t>Wigboldus</a:t>
            </a:r>
            <a:r>
              <a:rPr lang="en-US" sz="4000" dirty="0">
                <a:solidFill>
                  <a:srgbClr val="43754B"/>
                </a:solidFill>
                <a:latin typeface="Gill Sans"/>
                <a:ea typeface="Gill Sans"/>
                <a:cs typeface="Gill Sans"/>
                <a:sym typeface="Gill Sans"/>
              </a:rPr>
              <a:t> en Lydia van Maurik</a:t>
            </a:r>
            <a:br>
              <a:rPr lang="nl-NL" sz="2000" dirty="0"/>
            </a:br>
            <a:br>
              <a:rPr lang="nl-NL" sz="13100" b="0" dirty="0"/>
            </a:br>
            <a:endParaRPr sz="6000" dirty="0">
              <a:solidFill>
                <a:srgbClr val="43754B"/>
              </a:solidFill>
              <a:latin typeface="Gill Sans"/>
              <a:ea typeface="Gill Sans"/>
              <a:cs typeface="Gill Sans"/>
              <a:sym typeface="Gill Sans"/>
            </a:endParaRPr>
          </a:p>
        </p:txBody>
      </p:sp>
      <p:sp>
        <p:nvSpPr>
          <p:cNvPr id="102" name="Google Shape;102;g24511cb6031_0_0"/>
          <p:cNvSpPr txBox="1"/>
          <p:nvPr/>
        </p:nvSpPr>
        <p:spPr>
          <a:xfrm>
            <a:off x="1887000" y="6146625"/>
            <a:ext cx="20610000" cy="6431400"/>
          </a:xfrm>
          <a:prstGeom prst="rect">
            <a:avLst/>
          </a:prstGeom>
          <a:noFill/>
          <a:ln>
            <a:noFill/>
          </a:ln>
        </p:spPr>
        <p:txBody>
          <a:bodyPr spcFirstLastPara="1" wrap="square" lIns="50800" tIns="50800" rIns="50800" bIns="50800" anchor="t" anchorCtr="0">
            <a:noAutofit/>
          </a:bodyPr>
          <a:lstStyle/>
          <a:p>
            <a:pPr marL="914400" lvl="2" indent="-914400" fontAlgn="base">
              <a:buFont typeface="+mj-lt"/>
              <a:buAutoNum type="arabicPeriod"/>
            </a:pPr>
            <a:r>
              <a:rPr lang="nl-NL" sz="4500" b="0" i="0" u="none" strike="noStrike" dirty="0">
                <a:solidFill>
                  <a:schemeClr val="tx2">
                    <a:lumMod val="10000"/>
                  </a:schemeClr>
                </a:solidFill>
                <a:effectLst/>
                <a:latin typeface="Gill Sans" panose="020B0604020202020204" charset="0"/>
              </a:rPr>
              <a:t>Welke factoren bepalen jouw boodschappen-keuzes? Maak een top 3 en deel die met de groep. Denk aan: Prijs, Houdbaarheidsdatum, Biologisch, </a:t>
            </a:r>
            <a:r>
              <a:rPr lang="nl-NL" sz="4500" b="0" i="0" u="none" strike="noStrike" dirty="0" err="1">
                <a:solidFill>
                  <a:schemeClr val="tx2">
                    <a:lumMod val="10000"/>
                  </a:schemeClr>
                </a:solidFill>
                <a:effectLst/>
                <a:latin typeface="Gill Sans" panose="020B0604020202020204" charset="0"/>
              </a:rPr>
              <a:t>Fairtrade</a:t>
            </a:r>
            <a:r>
              <a:rPr lang="nl-NL" sz="4500" dirty="0">
                <a:solidFill>
                  <a:schemeClr val="tx2">
                    <a:lumMod val="10000"/>
                  </a:schemeClr>
                </a:solidFill>
                <a:latin typeface="Gill Sans" panose="020B0604020202020204" charset="0"/>
              </a:rPr>
              <a:t>, </a:t>
            </a:r>
            <a:r>
              <a:rPr lang="nl-NL" sz="4500" b="0" i="0" u="none" strike="noStrike" dirty="0">
                <a:solidFill>
                  <a:schemeClr val="tx2">
                    <a:lumMod val="10000"/>
                  </a:schemeClr>
                </a:solidFill>
                <a:effectLst/>
                <a:latin typeface="Gill Sans" panose="020B0604020202020204" charset="0"/>
              </a:rPr>
              <a:t>Ingrediënten, enz.</a:t>
            </a:r>
          </a:p>
          <a:p>
            <a:pPr marL="914400" lvl="2" indent="-914400" fontAlgn="base">
              <a:buFont typeface="+mj-lt"/>
              <a:buAutoNum type="arabicPeriod"/>
            </a:pPr>
            <a:r>
              <a:rPr lang="nl-NL" sz="4500" b="0" i="0" u="none" strike="noStrike" dirty="0">
                <a:solidFill>
                  <a:schemeClr val="tx2">
                    <a:lumMod val="10000"/>
                  </a:schemeClr>
                </a:solidFill>
                <a:effectLst/>
                <a:latin typeface="Gill Sans" panose="020B0604020202020204" charset="0"/>
              </a:rPr>
              <a:t>Welke (</a:t>
            </a:r>
            <a:r>
              <a:rPr lang="nl-NL" sz="4500" b="0" i="0" u="none" strike="noStrike" dirty="0" err="1">
                <a:solidFill>
                  <a:schemeClr val="tx2">
                    <a:lumMod val="10000"/>
                  </a:schemeClr>
                </a:solidFill>
                <a:effectLst/>
                <a:latin typeface="Gill Sans" panose="020B0604020202020204" charset="0"/>
              </a:rPr>
              <a:t>bijbelse</a:t>
            </a:r>
            <a:r>
              <a:rPr lang="nl-NL" sz="4500" b="0" i="0" u="none" strike="noStrike" dirty="0">
                <a:solidFill>
                  <a:schemeClr val="tx2">
                    <a:lumMod val="10000"/>
                  </a:schemeClr>
                </a:solidFill>
                <a:effectLst/>
                <a:latin typeface="Gill Sans" panose="020B0604020202020204" charset="0"/>
              </a:rPr>
              <a:t>) waarden heb jij voorbij horen komen in de verhalen? </a:t>
            </a:r>
          </a:p>
          <a:p>
            <a:pPr marL="914400" lvl="2" indent="-914400" fontAlgn="base">
              <a:buFont typeface="+mj-lt"/>
              <a:buAutoNum type="arabicPeriod"/>
            </a:pPr>
            <a:r>
              <a:rPr lang="nl-NL" sz="4500" b="0" i="0" u="none" strike="noStrike" dirty="0">
                <a:solidFill>
                  <a:schemeClr val="tx2">
                    <a:lumMod val="10000"/>
                  </a:schemeClr>
                </a:solidFill>
                <a:effectLst/>
                <a:latin typeface="Gill Sans" panose="020B0604020202020204" charset="0"/>
              </a:rPr>
              <a:t>Het voedselsysteem is heel complex. Zijn er dingen die volgens jou zouden moeten veranderen? </a:t>
            </a:r>
          </a:p>
          <a:p>
            <a:pPr marL="914400" lvl="2" indent="-914400" fontAlgn="base">
              <a:buFont typeface="+mj-lt"/>
              <a:buAutoNum type="arabicPeriod"/>
            </a:pPr>
            <a:r>
              <a:rPr lang="nl-NL" sz="4500" b="0" i="0" u="none" strike="noStrike" dirty="0">
                <a:solidFill>
                  <a:schemeClr val="tx2">
                    <a:lumMod val="10000"/>
                  </a:schemeClr>
                </a:solidFill>
                <a:effectLst/>
                <a:latin typeface="Gill Sans" panose="020B0604020202020204" charset="0"/>
              </a:rPr>
              <a:t>Bedenk welke stap je als eerste zou kunnen zetten in je eigen leven.  </a:t>
            </a:r>
          </a:p>
          <a:p>
            <a:pPr marL="914400" lvl="2" indent="-914400" fontAlgn="base">
              <a:buFont typeface="+mj-lt"/>
              <a:buAutoNum type="arabicPeriod"/>
            </a:pPr>
            <a:r>
              <a:rPr lang="nl-NL" sz="4500" b="0" i="0" u="none" strike="noStrike" dirty="0">
                <a:solidFill>
                  <a:schemeClr val="tx2">
                    <a:lumMod val="10000"/>
                  </a:schemeClr>
                </a:solidFill>
                <a:effectLst/>
                <a:latin typeface="Gill Sans" panose="020B0604020202020204" charset="0"/>
              </a:rPr>
              <a:t>Bespreek hoe je op het gesprek kunt aangaan over dit onderwerp in jouw eigen omgeving/ geloofsgemeenschap. </a:t>
            </a:r>
          </a:p>
        </p:txBody>
      </p:sp>
      <p:sp>
        <p:nvSpPr>
          <p:cNvPr id="103" name="Google Shape;103;g24511cb6031_0_0"/>
          <p:cNvSpPr txBox="1"/>
          <p:nvPr/>
        </p:nvSpPr>
        <p:spPr>
          <a:xfrm>
            <a:off x="10404600" y="7657625"/>
            <a:ext cx="60771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500"/>
              <a:buFont typeface="Arial"/>
              <a:buNone/>
            </a:pPr>
            <a:endParaRPr sz="3500" b="0" i="0" u="none" strike="noStrike" cap="none">
              <a:solidFill>
                <a:srgbClr val="389420"/>
              </a:solidFill>
              <a:latin typeface="Gill Sans"/>
              <a:ea typeface="Gill Sans"/>
              <a:cs typeface="Gill Sans"/>
              <a:sym typeface="Gill Sans"/>
            </a:endParaRPr>
          </a:p>
        </p:txBody>
      </p:sp>
      <p:sp>
        <p:nvSpPr>
          <p:cNvPr id="104" name="Google Shape;104;g24511cb6031_0_0"/>
          <p:cNvSpPr/>
          <p:nvPr/>
        </p:nvSpPr>
        <p:spPr>
          <a:xfrm>
            <a:off x="-3041900" y="-109725"/>
            <a:ext cx="29315700" cy="3120900"/>
          </a:xfrm>
          <a:prstGeom prst="rect">
            <a:avLst/>
          </a:prstGeom>
          <a:solidFill>
            <a:srgbClr val="4375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105" name="Google Shape;105;g24511cb6031_0_0"/>
          <p:cNvPicPr preferRelativeResize="0"/>
          <p:nvPr/>
        </p:nvPicPr>
        <p:blipFill>
          <a:blip r:embed="rId3">
            <a:alphaModFix/>
          </a:blip>
          <a:stretch>
            <a:fillRect/>
          </a:stretch>
        </p:blipFill>
        <p:spPr>
          <a:xfrm>
            <a:off x="883699" y="298588"/>
            <a:ext cx="2304275" cy="2304275"/>
          </a:xfrm>
          <a:prstGeom prst="rect">
            <a:avLst/>
          </a:prstGeom>
          <a:noFill/>
          <a:ln>
            <a:noFill/>
          </a:ln>
        </p:spPr>
      </p:pic>
    </p:spTree>
    <p:extLst>
      <p:ext uri="{BB962C8B-B14F-4D97-AF65-F5344CB8AC3E}">
        <p14:creationId xmlns:p14="http://schemas.microsoft.com/office/powerpoint/2010/main" val="322807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048dcf51cc_0_7"/>
          <p:cNvSpPr txBox="1"/>
          <p:nvPr/>
        </p:nvSpPr>
        <p:spPr>
          <a:xfrm>
            <a:off x="1085550" y="4261600"/>
            <a:ext cx="22212900" cy="82047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Gill Sans"/>
                <a:ea typeface="Gill Sans"/>
                <a:cs typeface="Gill Sans"/>
                <a:sym typeface="Gill Sans"/>
              </a:rPr>
              <a:t> </a:t>
            </a:r>
            <a:r>
              <a:rPr lang="en-US" sz="6000" b="0" i="1" u="none" strike="noStrike" cap="none">
                <a:solidFill>
                  <a:schemeClr val="dk1"/>
                </a:solidFill>
                <a:latin typeface="Gill Sans"/>
                <a:ea typeface="Gill Sans"/>
                <a:cs typeface="Gill Sans"/>
                <a:sym typeface="Gill Sans"/>
              </a:rPr>
              <a:t>“De hoop is een deugd, een innerlijke houding die het fundamentele vertrouwen uitdrukt waarmee een mens of een gemeenschap de toekomst benadert. Hoop kun je oefenen. Hoop put niet uit een eigen bron. Het is gebaseerd op een visioen van gerechtigheid, vrede en heelheid van de schepping.</a:t>
            </a:r>
            <a:endParaRPr sz="6000" b="0" i="1"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6000"/>
              <a:buFont typeface="Arial"/>
              <a:buNone/>
            </a:pPr>
            <a:r>
              <a:rPr lang="en-US" sz="6000" b="0" i="1" u="none" strike="noStrike" cap="none">
                <a:solidFill>
                  <a:schemeClr val="dk1"/>
                </a:solidFill>
                <a:latin typeface="Gill Sans"/>
                <a:ea typeface="Gill Sans"/>
                <a:cs typeface="Gill Sans"/>
                <a:sym typeface="Gill Sans"/>
              </a:rPr>
              <a:t>Ons grote gevaar is onverschilligheid en wanhoop. Dat moeten we zien te overstijgen met behulp van barmhartigheid en hoop. “Heer God, help ons om te oefenen in hoop en barmhartigheid”</a:t>
            </a:r>
            <a:endParaRPr sz="6000" b="0" i="1"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6000"/>
              <a:buFont typeface="Arial"/>
              <a:buNone/>
            </a:pPr>
            <a:endParaRPr sz="250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6000"/>
              <a:buFont typeface="Arial"/>
              <a:buNone/>
            </a:pPr>
            <a:r>
              <a:rPr lang="en-US" sz="5500">
                <a:solidFill>
                  <a:schemeClr val="dk1"/>
                </a:solidFill>
                <a:latin typeface="Gill Sans"/>
                <a:ea typeface="Gill Sans"/>
                <a:cs typeface="Gill Sans"/>
                <a:sym typeface="Gill Sans"/>
              </a:rPr>
              <a:t>Msgr de Korte</a:t>
            </a:r>
            <a:endParaRPr sz="5500">
              <a:solidFill>
                <a:schemeClr val="dk1"/>
              </a:solidFill>
              <a:latin typeface="Gill Sans"/>
              <a:ea typeface="Gill Sans"/>
              <a:cs typeface="Gill Sans"/>
              <a:sym typeface="Gill Sans"/>
            </a:endParaRPr>
          </a:p>
        </p:txBody>
      </p:sp>
      <p:sp>
        <p:nvSpPr>
          <p:cNvPr id="111" name="Google Shape;111;g2048dcf51cc_0_7"/>
          <p:cNvSpPr/>
          <p:nvPr/>
        </p:nvSpPr>
        <p:spPr>
          <a:xfrm>
            <a:off x="-3041900" y="-109725"/>
            <a:ext cx="29315700" cy="3120900"/>
          </a:xfrm>
          <a:prstGeom prst="rect">
            <a:avLst/>
          </a:prstGeom>
          <a:solidFill>
            <a:srgbClr val="4375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112" name="Google Shape;112;g2048dcf51cc_0_7"/>
          <p:cNvPicPr preferRelativeResize="0"/>
          <p:nvPr/>
        </p:nvPicPr>
        <p:blipFill>
          <a:blip r:embed="rId3">
            <a:alphaModFix/>
          </a:blip>
          <a:stretch>
            <a:fillRect/>
          </a:stretch>
        </p:blipFill>
        <p:spPr>
          <a:xfrm>
            <a:off x="883699" y="298588"/>
            <a:ext cx="2304275" cy="2304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8" descr="Afbeelding"/>
          <p:cNvPicPr preferRelativeResize="0"/>
          <p:nvPr/>
        </p:nvPicPr>
        <p:blipFill rotWithShape="1">
          <a:blip r:embed="rId3">
            <a:alphaModFix/>
          </a:blip>
          <a:srcRect/>
          <a:stretch/>
        </p:blipFill>
        <p:spPr>
          <a:xfrm>
            <a:off x="-181571" y="-1304639"/>
            <a:ext cx="24747142" cy="16325278"/>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300</Words>
  <Application>Microsoft Office PowerPoint</Application>
  <PresentationFormat>Aangepast</PresentationFormat>
  <Paragraphs>20</Paragraphs>
  <Slides>6</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Helvetica Neue</vt:lpstr>
      <vt:lpstr>Arial</vt:lpstr>
      <vt:lpstr>Gill Sans</vt:lpstr>
      <vt:lpstr>21_BasicWhite</vt:lpstr>
      <vt:lpstr>Napraten over de webinar  van GroeneKerken</vt:lpstr>
      <vt:lpstr>Webinars als basis voor gesprek</vt:lpstr>
      <vt:lpstr>Invulling van het programma</vt:lpstr>
      <vt:lpstr>Thema: Ons dagelijks brood Door Maaike Wigboldus en Lydia van Maurik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Napraten over webinars GroeneKerken</dc:title>
  <cp:lastModifiedBy>Ida Wiersma</cp:lastModifiedBy>
  <cp:revision>3</cp:revision>
  <dcterms:modified xsi:type="dcterms:W3CDTF">2024-01-08T10:30:21Z</dcterms:modified>
</cp:coreProperties>
</file>