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24384000" cy="13716000"/>
  <p:notesSz cx="6858000" cy="9144000"/>
  <p:embeddedFontLst>
    <p:embeddedFont>
      <p:font typeface="Gill Sans" panose="020B0604020202020204" charset="0"/>
      <p:regular r:id="rId9"/>
      <p:bold r:id="rId10"/>
    </p:embeddedFont>
    <p:embeddedFont>
      <p:font typeface="Helvetica Neue" panose="020B060402020202020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 roundtripDataSignature="AMtx7mgJAcCH6cO0SBmryNajACKC+iAg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88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4.fntdata"/><Relationship Id="rId17" Type="http://customschemas.google.com/relationships/presentationmetadata" Target="metadata"/><Relationship Id="rId2" Type="http://schemas.openxmlformats.org/officeDocument/2006/relationships/slide" Target="slides/slide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font" Target="fonts/font2.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4" name="Google Shape;7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1" name="Google Shape;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4511cb6031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9" name="Google Shape;99;g24511cb60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048dcf51cc_0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8" name="Google Shape;108;g2048dcf51cc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5" name="Google Shape;11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en opsomming" type="tx">
  <p:cSld name="TITLE_AND_BODY">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 name="Google Shape;11;p14"/>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2" name="Google Shape;12;p14"/>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 name="Google Shape;13;p1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Uiting">
  <p:cSld name="Uiting">
    <p:spTree>
      <p:nvGrpSpPr>
        <p:cNvPr id="1" name="Shape 51"/>
        <p:cNvGrpSpPr/>
        <p:nvPr/>
      </p:nvGrpSpPr>
      <p:grpSpPr>
        <a:xfrm>
          <a:off x="0" y="0"/>
          <a:ext cx="0" cy="0"/>
          <a:chOff x="0" y="0"/>
          <a:chExt cx="0" cy="0"/>
        </a:xfrm>
      </p:grpSpPr>
      <p:sp>
        <p:nvSpPr>
          <p:cNvPr id="52" name="Google Shape;52;p22"/>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 name="Google Shape;53;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root feit">
  <p:cSld name="Groot feit">
    <p:spTree>
      <p:nvGrpSpPr>
        <p:cNvPr id="1" name="Shape 54"/>
        <p:cNvGrpSpPr/>
        <p:nvPr/>
      </p:nvGrpSpPr>
      <p:grpSpPr>
        <a:xfrm>
          <a:off x="0" y="0"/>
          <a:ext cx="0" cy="0"/>
          <a:chOff x="0" y="0"/>
          <a:chExt cx="0" cy="0"/>
        </a:xfrm>
      </p:grpSpPr>
      <p:sp>
        <p:nvSpPr>
          <p:cNvPr id="55" name="Google Shape;55;p23"/>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6" name="Google Shape;56;p23"/>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7" name="Google Shape;57;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itaat">
  <p:cSld name="Citaat">
    <p:spTree>
      <p:nvGrpSpPr>
        <p:cNvPr id="1" name="Shape 58"/>
        <p:cNvGrpSpPr/>
        <p:nvPr/>
      </p:nvGrpSpPr>
      <p:grpSpPr>
        <a:xfrm>
          <a:off x="0" y="0"/>
          <a:ext cx="0" cy="0"/>
          <a:chOff x="0" y="0"/>
          <a:chExt cx="0" cy="0"/>
        </a:xfrm>
      </p:grpSpPr>
      <p:sp>
        <p:nvSpPr>
          <p:cNvPr id="59" name="Google Shape;59;p24"/>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0" name="Google Shape;60;p24"/>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to - driemaal">
  <p:cSld name="Foto - driemaal">
    <p:spTree>
      <p:nvGrpSpPr>
        <p:cNvPr id="1" name="Shape 62"/>
        <p:cNvGrpSpPr/>
        <p:nvPr/>
      </p:nvGrpSpPr>
      <p:grpSpPr>
        <a:xfrm>
          <a:off x="0" y="0"/>
          <a:ext cx="0" cy="0"/>
          <a:chOff x="0" y="0"/>
          <a:chExt cx="0" cy="0"/>
        </a:xfrm>
      </p:grpSpPr>
      <p:sp>
        <p:nvSpPr>
          <p:cNvPr id="63" name="Google Shape;63;p25"/>
          <p:cNvSpPr>
            <a:spLocks noGrp="1"/>
          </p:cNvSpPr>
          <p:nvPr>
            <p:ph type="pic" idx="2"/>
          </p:nvPr>
        </p:nvSpPr>
        <p:spPr>
          <a:xfrm>
            <a:off x="15760700" y="1016000"/>
            <a:ext cx="7439099" cy="5949678"/>
          </a:xfrm>
          <a:prstGeom prst="rect">
            <a:avLst/>
          </a:prstGeom>
          <a:noFill/>
          <a:ln>
            <a:noFill/>
          </a:ln>
        </p:spPr>
      </p:sp>
      <p:sp>
        <p:nvSpPr>
          <p:cNvPr id="64" name="Google Shape;64;p25"/>
          <p:cNvSpPr>
            <a:spLocks noGrp="1"/>
          </p:cNvSpPr>
          <p:nvPr>
            <p:ph type="pic" idx="3"/>
          </p:nvPr>
        </p:nvSpPr>
        <p:spPr>
          <a:xfrm>
            <a:off x="13500100" y="3978275"/>
            <a:ext cx="10439400" cy="12150181"/>
          </a:xfrm>
          <a:prstGeom prst="rect">
            <a:avLst/>
          </a:prstGeom>
          <a:noFill/>
          <a:ln>
            <a:noFill/>
          </a:ln>
        </p:spPr>
      </p:sp>
      <p:sp>
        <p:nvSpPr>
          <p:cNvPr id="65" name="Google Shape;65;p25"/>
          <p:cNvSpPr>
            <a:spLocks noGrp="1"/>
          </p:cNvSpPr>
          <p:nvPr>
            <p:ph type="pic" idx="4"/>
          </p:nvPr>
        </p:nvSpPr>
        <p:spPr>
          <a:xfrm>
            <a:off x="-139700" y="495300"/>
            <a:ext cx="16611600" cy="12458700"/>
          </a:xfrm>
          <a:prstGeom prst="rect">
            <a:avLst/>
          </a:prstGeom>
          <a:noFill/>
          <a:ln>
            <a:noFill/>
          </a:ln>
        </p:spPr>
      </p:sp>
      <p:sp>
        <p:nvSpPr>
          <p:cNvPr id="66" name="Google Shape;66;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to">
  <p:cSld name="Foto">
    <p:spTree>
      <p:nvGrpSpPr>
        <p:cNvPr id="1" name="Shape 67"/>
        <p:cNvGrpSpPr/>
        <p:nvPr/>
      </p:nvGrpSpPr>
      <p:grpSpPr>
        <a:xfrm>
          <a:off x="0" y="0"/>
          <a:ext cx="0" cy="0"/>
          <a:chOff x="0" y="0"/>
          <a:chExt cx="0" cy="0"/>
        </a:xfrm>
      </p:grpSpPr>
      <p:sp>
        <p:nvSpPr>
          <p:cNvPr id="68" name="Google Shape;68;p26"/>
          <p:cNvSpPr>
            <a:spLocks noGrp="1"/>
          </p:cNvSpPr>
          <p:nvPr>
            <p:ph type="pic" idx="2"/>
          </p:nvPr>
        </p:nvSpPr>
        <p:spPr>
          <a:xfrm>
            <a:off x="-1333500" y="-5524500"/>
            <a:ext cx="27051000" cy="21640800"/>
          </a:xfrm>
          <a:prstGeom prst="rect">
            <a:avLst/>
          </a:prstGeom>
          <a:noFill/>
          <a:ln>
            <a:noFill/>
          </a:ln>
        </p:spPr>
      </p:sp>
      <p:sp>
        <p:nvSpPr>
          <p:cNvPr id="69" name="Google Shape;69;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70"/>
        <p:cNvGrpSpPr/>
        <p:nvPr/>
      </p:nvGrpSpPr>
      <p:grpSpPr>
        <a:xfrm>
          <a:off x="0" y="0"/>
          <a:ext cx="0" cy="0"/>
          <a:chOff x="0" y="0"/>
          <a:chExt cx="0" cy="0"/>
        </a:xfrm>
      </p:grpSpPr>
      <p:sp>
        <p:nvSpPr>
          <p:cNvPr id="71" name="Google Shape;71;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type="title">
  <p:cSld name="TITLE">
    <p:spTree>
      <p:nvGrpSpPr>
        <p:cNvPr id="1" name="Shape 14"/>
        <p:cNvGrpSpPr/>
        <p:nvPr/>
      </p:nvGrpSpPr>
      <p:grpSpPr>
        <a:xfrm>
          <a:off x="0" y="0"/>
          <a:ext cx="0" cy="0"/>
          <a:chOff x="0" y="0"/>
          <a:chExt cx="0" cy="0"/>
        </a:xfrm>
      </p:grpSpPr>
      <p:sp>
        <p:nvSpPr>
          <p:cNvPr id="15" name="Google Shape;15;p13"/>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 name="Google Shape;16;p13"/>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7" name="Google Shape;17;p13"/>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1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foto">
  <p:cSld name="Titel en foto">
    <p:spTree>
      <p:nvGrpSpPr>
        <p:cNvPr id="1" name="Shape 19"/>
        <p:cNvGrpSpPr/>
        <p:nvPr/>
      </p:nvGrpSpPr>
      <p:grpSpPr>
        <a:xfrm>
          <a:off x="0" y="0"/>
          <a:ext cx="0" cy="0"/>
          <a:chOff x="0" y="0"/>
          <a:chExt cx="0" cy="0"/>
        </a:xfrm>
      </p:grpSpPr>
      <p:sp>
        <p:nvSpPr>
          <p:cNvPr id="20" name="Google Shape;20;p15"/>
          <p:cNvSpPr>
            <a:spLocks noGrp="1"/>
          </p:cNvSpPr>
          <p:nvPr>
            <p:ph type="pic" idx="2"/>
          </p:nvPr>
        </p:nvSpPr>
        <p:spPr>
          <a:xfrm>
            <a:off x="-1155700" y="-1295400"/>
            <a:ext cx="26746200" cy="16018933"/>
          </a:xfrm>
          <a:prstGeom prst="rect">
            <a:avLst/>
          </a:prstGeom>
          <a:noFill/>
          <a:ln>
            <a:noFill/>
          </a:ln>
        </p:spPr>
      </p:sp>
      <p:sp>
        <p:nvSpPr>
          <p:cNvPr id="21" name="Google Shape;21;p15"/>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15"/>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15"/>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en foto alt">
  <p:cSld name="Titel en foto alt">
    <p:spTree>
      <p:nvGrpSpPr>
        <p:cNvPr id="1" name="Shape 25"/>
        <p:cNvGrpSpPr/>
        <p:nvPr/>
      </p:nvGrpSpPr>
      <p:grpSpPr>
        <a:xfrm>
          <a:off x="0" y="0"/>
          <a:ext cx="0" cy="0"/>
          <a:chOff x="0" y="0"/>
          <a:chExt cx="0" cy="0"/>
        </a:xfrm>
      </p:grpSpPr>
      <p:sp>
        <p:nvSpPr>
          <p:cNvPr id="26" name="Google Shape;26;p16"/>
          <p:cNvSpPr>
            <a:spLocks noGrp="1"/>
          </p:cNvSpPr>
          <p:nvPr>
            <p:ph type="pic" idx="2"/>
          </p:nvPr>
        </p:nvSpPr>
        <p:spPr>
          <a:xfrm>
            <a:off x="10972800" y="-203200"/>
            <a:ext cx="12144837" cy="14135100"/>
          </a:xfrm>
          <a:prstGeom prst="rect">
            <a:avLst/>
          </a:prstGeom>
          <a:noFill/>
          <a:ln>
            <a:noFill/>
          </a:ln>
        </p:spPr>
      </p:sp>
      <p:sp>
        <p:nvSpPr>
          <p:cNvPr id="27" name="Google Shape;27;p16"/>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 name="Google Shape;28;p16"/>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 name="Google Shape;29;p16"/>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somming">
  <p:cSld name="Opsomming">
    <p:spTree>
      <p:nvGrpSpPr>
        <p:cNvPr id="1" name="Shape 30"/>
        <p:cNvGrpSpPr/>
        <p:nvPr/>
      </p:nvGrpSpPr>
      <p:grpSpPr>
        <a:xfrm>
          <a:off x="0" y="0"/>
          <a:ext cx="0" cy="0"/>
          <a:chOff x="0" y="0"/>
          <a:chExt cx="0" cy="0"/>
        </a:xfrm>
      </p:grpSpPr>
      <p:sp>
        <p:nvSpPr>
          <p:cNvPr id="31" name="Google Shape;31;p17"/>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 name="Google Shape;32;p1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opsomm., foto">
  <p:cSld name="Titel, opsomm., foto">
    <p:spTree>
      <p:nvGrpSpPr>
        <p:cNvPr id="1" name="Shape 33"/>
        <p:cNvGrpSpPr/>
        <p:nvPr/>
      </p:nvGrpSpPr>
      <p:grpSpPr>
        <a:xfrm>
          <a:off x="0" y="0"/>
          <a:ext cx="0" cy="0"/>
          <a:chOff x="0" y="0"/>
          <a:chExt cx="0" cy="0"/>
        </a:xfrm>
      </p:grpSpPr>
      <p:sp>
        <p:nvSpPr>
          <p:cNvPr id="34" name="Google Shape;34;p18"/>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 name="Google Shape;35;p18"/>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 name="Google Shape;36;p18"/>
          <p:cNvSpPr>
            <a:spLocks noGrp="1"/>
          </p:cNvSpPr>
          <p:nvPr>
            <p:ph type="pic" idx="3"/>
          </p:nvPr>
        </p:nvSpPr>
        <p:spPr>
          <a:xfrm>
            <a:off x="12192000" y="-407266"/>
            <a:ext cx="10916874" cy="14555832"/>
          </a:xfrm>
          <a:prstGeom prst="rect">
            <a:avLst/>
          </a:prstGeom>
          <a:noFill/>
          <a:ln>
            <a:noFill/>
          </a:ln>
        </p:spPr>
      </p:sp>
      <p:sp>
        <p:nvSpPr>
          <p:cNvPr id="37" name="Google Shape;37;p18"/>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8" name="Google Shape;38;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e">
  <p:cSld name="Sectie">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1" name="Google Shape;41;p19"/>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4" name="Google Shape;44;p2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 name="Google Shape;45;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6"/>
        <p:cNvGrpSpPr/>
        <p:nvPr/>
      </p:nvGrpSpPr>
      <p:grpSpPr>
        <a:xfrm>
          <a:off x="0" y="0"/>
          <a:ext cx="0" cy="0"/>
          <a:chOff x="0" y="0"/>
          <a:chExt cx="0" cy="0"/>
        </a:xfrm>
      </p:grpSpPr>
      <p:sp>
        <p:nvSpPr>
          <p:cNvPr id="47" name="Google Shape;47;p21"/>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8" name="Google Shape;48;p2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 name="Google Shape;49;p2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 name="Google Shape;50;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2"/>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3" name="Afbeelding 2" descr="Afbeelding met gras, buitenshuis, boom, hemel&#10;&#10;Automatisch gegenereerde beschrijving">
            <a:extLst>
              <a:ext uri="{FF2B5EF4-FFF2-40B4-BE49-F238E27FC236}">
                <a16:creationId xmlns:a16="http://schemas.microsoft.com/office/drawing/2014/main" id="{9F1856A8-291A-117A-6DA6-872525BC74CB}"/>
              </a:ext>
            </a:extLst>
          </p:cNvPr>
          <p:cNvPicPr>
            <a:picLocks noChangeAspect="1"/>
          </p:cNvPicPr>
          <p:nvPr/>
        </p:nvPicPr>
        <p:blipFill>
          <a:blip r:embed="rId3"/>
          <a:stretch>
            <a:fillRect/>
          </a:stretch>
        </p:blipFill>
        <p:spPr>
          <a:xfrm>
            <a:off x="0" y="0"/>
            <a:ext cx="24384000" cy="16256000"/>
          </a:xfrm>
          <a:prstGeom prst="rect">
            <a:avLst/>
          </a:prstGeom>
        </p:spPr>
      </p:pic>
      <p:sp>
        <p:nvSpPr>
          <p:cNvPr id="77" name="Google Shape;77;p6"/>
          <p:cNvSpPr txBox="1">
            <a:spLocks noGrp="1"/>
          </p:cNvSpPr>
          <p:nvPr>
            <p:ph type="title"/>
          </p:nvPr>
        </p:nvSpPr>
        <p:spPr>
          <a:xfrm>
            <a:off x="1260650" y="12045365"/>
            <a:ext cx="21862700" cy="5638162"/>
          </a:xfrm>
          <a:prstGeom prst="rect">
            <a:avLst/>
          </a:prstGeom>
          <a:noFill/>
          <a:ln>
            <a:noFill/>
          </a:ln>
        </p:spPr>
        <p:txBody>
          <a:bodyPr spcFirstLastPara="1" wrap="square" lIns="50800" tIns="50800" rIns="50800" bIns="50800" anchor="t" anchorCtr="0">
            <a:normAutofit/>
          </a:bodyPr>
          <a:lstStyle/>
          <a:p>
            <a:pPr marL="0" lvl="0" indent="0" algn="ctr" rtl="0">
              <a:lnSpc>
                <a:spcPct val="80000"/>
              </a:lnSpc>
              <a:spcBef>
                <a:spcPts val="0"/>
              </a:spcBef>
              <a:spcAft>
                <a:spcPts val="0"/>
              </a:spcAft>
              <a:buClr>
                <a:srgbClr val="FFFFFF"/>
              </a:buClr>
              <a:buSzPts val="8400"/>
              <a:buFont typeface="Gill Sans"/>
              <a:buNone/>
            </a:pPr>
            <a:r>
              <a:rPr lang="en-US" sz="8400" dirty="0" err="1">
                <a:solidFill>
                  <a:srgbClr val="FFFFFF"/>
                </a:solidFill>
                <a:latin typeface="Gill Sans"/>
                <a:ea typeface="Gill Sans"/>
                <a:cs typeface="Gill Sans"/>
                <a:sym typeface="Gill Sans"/>
              </a:rPr>
              <a:t>Napraten</a:t>
            </a:r>
            <a:r>
              <a:rPr lang="en-US" sz="8400" dirty="0">
                <a:solidFill>
                  <a:srgbClr val="FFFFFF"/>
                </a:solidFill>
                <a:latin typeface="Gill Sans"/>
                <a:ea typeface="Gill Sans"/>
                <a:cs typeface="Gill Sans"/>
                <a:sym typeface="Gill Sans"/>
              </a:rPr>
              <a:t> over webinars </a:t>
            </a:r>
            <a:r>
              <a:rPr lang="en-US" sz="8400" dirty="0" err="1">
                <a:solidFill>
                  <a:srgbClr val="FFFFFF"/>
                </a:solidFill>
                <a:latin typeface="Gill Sans"/>
                <a:ea typeface="Gill Sans"/>
                <a:cs typeface="Gill Sans"/>
                <a:sym typeface="Gill Sans"/>
              </a:rPr>
              <a:t>GroeneKerken</a:t>
            </a:r>
            <a:endParaRPr dirty="0"/>
          </a:p>
        </p:txBody>
      </p:sp>
      <p:sp>
        <p:nvSpPr>
          <p:cNvPr id="78" name="Google Shape;78;p6"/>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79" name="Google Shape;79;p6"/>
          <p:cNvPicPr preferRelativeResize="0"/>
          <p:nvPr/>
        </p:nvPicPr>
        <p:blipFill>
          <a:blip r:embed="rId4">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2" descr="Afbeelding"/>
          <p:cNvPicPr preferRelativeResize="0"/>
          <p:nvPr/>
        </p:nvPicPr>
        <p:blipFill rotWithShape="1">
          <a:blip r:embed="rId3">
            <a:alphaModFix/>
          </a:blip>
          <a:srcRect/>
          <a:stretch/>
        </p:blipFill>
        <p:spPr>
          <a:xfrm>
            <a:off x="-70917" y="2264426"/>
            <a:ext cx="8422234" cy="11650750"/>
          </a:xfrm>
          <a:prstGeom prst="rect">
            <a:avLst/>
          </a:prstGeom>
          <a:noFill/>
          <a:ln>
            <a:noFill/>
          </a:ln>
        </p:spPr>
      </p:pic>
      <p:sp>
        <p:nvSpPr>
          <p:cNvPr id="85" name="Google Shape;85;p2"/>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86" name="Google Shape;86;p2"/>
          <p:cNvPicPr preferRelativeResize="0"/>
          <p:nvPr/>
        </p:nvPicPr>
        <p:blipFill>
          <a:blip r:embed="rId4">
            <a:alphaModFix/>
          </a:blip>
          <a:stretch>
            <a:fillRect/>
          </a:stretch>
        </p:blipFill>
        <p:spPr>
          <a:xfrm>
            <a:off x="883699" y="298588"/>
            <a:ext cx="2304275" cy="2304275"/>
          </a:xfrm>
          <a:prstGeom prst="rect">
            <a:avLst/>
          </a:prstGeom>
          <a:noFill/>
          <a:ln>
            <a:noFill/>
          </a:ln>
        </p:spPr>
      </p:pic>
      <p:sp>
        <p:nvSpPr>
          <p:cNvPr id="87" name="Google Shape;87;p2"/>
          <p:cNvSpPr txBox="1">
            <a:spLocks noGrp="1"/>
          </p:cNvSpPr>
          <p:nvPr>
            <p:ph type="title"/>
          </p:nvPr>
        </p:nvSpPr>
        <p:spPr>
          <a:xfrm>
            <a:off x="5455975" y="1071325"/>
            <a:ext cx="18720900" cy="14370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4AB426"/>
              </a:buClr>
              <a:buSzPts val="7700"/>
              <a:buFont typeface="Gill Sans"/>
              <a:buNone/>
            </a:pPr>
            <a:r>
              <a:rPr lang="en-US" sz="7700">
                <a:solidFill>
                  <a:schemeClr val="lt1"/>
                </a:solidFill>
                <a:latin typeface="Gill Sans"/>
                <a:ea typeface="Gill Sans"/>
                <a:cs typeface="Gill Sans"/>
                <a:sym typeface="Gill Sans"/>
              </a:rPr>
              <a:t>Webinars als basis voor gesprek</a:t>
            </a:r>
            <a:endParaRPr>
              <a:solidFill>
                <a:schemeClr val="lt1"/>
              </a:solidFill>
            </a:endParaRPr>
          </a:p>
        </p:txBody>
      </p:sp>
      <p:sp>
        <p:nvSpPr>
          <p:cNvPr id="88" name="Google Shape;88;p2"/>
          <p:cNvSpPr txBox="1"/>
          <p:nvPr/>
        </p:nvSpPr>
        <p:spPr>
          <a:xfrm>
            <a:off x="9235493" y="4035333"/>
            <a:ext cx="13349400" cy="8854500"/>
          </a:xfrm>
          <a:prstGeom prst="rect">
            <a:avLst/>
          </a:prstGeom>
          <a:noFill/>
          <a:ln>
            <a:noFill/>
          </a:ln>
        </p:spPr>
        <p:txBody>
          <a:bodyPr spcFirstLastPara="1" wrap="square" lIns="50800" tIns="50800" rIns="50800" bIns="50800" anchor="t" anchorCtr="0">
            <a:normAutofit lnSpcReduction="10000"/>
          </a:bodyPr>
          <a:lstStyle/>
          <a:p>
            <a:pPr marL="0" marR="0" lvl="0" indent="0" algn="l" rtl="0">
              <a:lnSpc>
                <a:spcPct val="115000"/>
              </a:lnSpc>
              <a:spcBef>
                <a:spcPts val="0"/>
              </a:spcBef>
              <a:spcAft>
                <a:spcPts val="0"/>
              </a:spcAft>
              <a:buClr>
                <a:srgbClr val="000000"/>
              </a:buClr>
              <a:buSzPts val="7200"/>
              <a:buFont typeface="Arial"/>
              <a:buNone/>
            </a:pPr>
            <a:r>
              <a:rPr lang="en-US" sz="7200" b="0" i="0" u="none" strike="noStrike" cap="none">
                <a:solidFill>
                  <a:schemeClr val="dk1"/>
                </a:solidFill>
                <a:latin typeface="Gill Sans"/>
                <a:ea typeface="Gill Sans"/>
                <a:cs typeface="Gill Sans"/>
                <a:sym typeface="Gill Sans"/>
              </a:rPr>
              <a:t>De webinars zijn goed te gebruiken voor een bijeenkomst met jouw kerkleden of met de leden van de werkgroep. </a:t>
            </a:r>
            <a:endParaRPr sz="7200" b="0" i="0" u="none" strike="noStrike" cap="none">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Clr>
                <a:srgbClr val="000000"/>
              </a:buClr>
              <a:buSzPts val="7200"/>
              <a:buFont typeface="Arial"/>
              <a:buNone/>
            </a:pPr>
            <a:endParaRPr sz="7200" b="0" i="0" u="none" strike="noStrike" cap="none">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Clr>
                <a:srgbClr val="000000"/>
              </a:buClr>
              <a:buSzPts val="7200"/>
              <a:buFont typeface="Arial"/>
              <a:buNone/>
            </a:pPr>
            <a:r>
              <a:rPr lang="en-US" sz="7200" b="0" i="0" u="none" strike="noStrike" cap="none">
                <a:solidFill>
                  <a:schemeClr val="dk1"/>
                </a:solidFill>
                <a:latin typeface="Gill Sans"/>
                <a:ea typeface="Gill Sans"/>
                <a:cs typeface="Gill Sans"/>
                <a:sym typeface="Gill Sans"/>
              </a:rPr>
              <a:t>Dit kan zowel in een fysieke bijeenkomst als online.</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3"/>
          <p:cNvSpPr txBox="1">
            <a:spLocks noGrp="1"/>
          </p:cNvSpPr>
          <p:nvPr>
            <p:ph type="title"/>
          </p:nvPr>
        </p:nvSpPr>
        <p:spPr>
          <a:xfrm>
            <a:off x="3145218" y="3609784"/>
            <a:ext cx="21971100" cy="19764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4AB426"/>
              </a:buClr>
              <a:buSzPts val="7700"/>
              <a:buFont typeface="Gill Sans"/>
              <a:buNone/>
            </a:pPr>
            <a:r>
              <a:rPr lang="en-US" sz="7700">
                <a:solidFill>
                  <a:srgbClr val="43754B"/>
                </a:solidFill>
                <a:latin typeface="Gill Sans"/>
                <a:ea typeface="Gill Sans"/>
                <a:cs typeface="Gill Sans"/>
                <a:sym typeface="Gill Sans"/>
              </a:rPr>
              <a:t>Invulling van het programma</a:t>
            </a:r>
            <a:endParaRPr>
              <a:solidFill>
                <a:srgbClr val="43754B"/>
              </a:solidFill>
            </a:endParaRPr>
          </a:p>
        </p:txBody>
      </p:sp>
      <p:sp>
        <p:nvSpPr>
          <p:cNvPr id="94" name="Google Shape;94;p3"/>
          <p:cNvSpPr txBox="1"/>
          <p:nvPr/>
        </p:nvSpPr>
        <p:spPr>
          <a:xfrm>
            <a:off x="3145218" y="5093582"/>
            <a:ext cx="19411756" cy="8318209"/>
          </a:xfrm>
          <a:prstGeom prst="rect">
            <a:avLst/>
          </a:prstGeom>
          <a:noFill/>
          <a:ln>
            <a:noFill/>
          </a:ln>
        </p:spPr>
        <p:txBody>
          <a:bodyPr spcFirstLastPara="1" wrap="square" lIns="50800" tIns="50800" rIns="50800" bIns="50800" anchor="t" anchorCtr="0">
            <a:normAutofit fontScale="92500" lnSpcReduction="20000"/>
          </a:bodyPr>
          <a:lstStyle/>
          <a:p>
            <a:pPr marL="889000" marR="0" lvl="0" indent="-806989" algn="l" rtl="0">
              <a:lnSpc>
                <a:spcPct val="120000"/>
              </a:lnSpc>
              <a:spcBef>
                <a:spcPts val="0"/>
              </a:spcBef>
              <a:spcAft>
                <a:spcPts val="0"/>
              </a:spcAft>
              <a:buClr>
                <a:schemeClr val="dk1"/>
              </a:buClr>
              <a:buSzPct val="119583"/>
              <a:buFont typeface="Gill Sans"/>
              <a:buChar char="•"/>
            </a:pPr>
            <a:r>
              <a:rPr lang="en-US" sz="7200" b="0" i="0" u="none" strike="noStrike" cap="none">
                <a:solidFill>
                  <a:schemeClr val="dk1"/>
                </a:solidFill>
                <a:latin typeface="Gill Sans"/>
                <a:ea typeface="Gill Sans"/>
                <a:cs typeface="Gill Sans"/>
                <a:sym typeface="Gill Sans"/>
              </a:rPr>
              <a:t>Heet iedereen welkom en vertel hoe het programma eruit ziet.</a:t>
            </a:r>
            <a:endParaRPr sz="7200" b="0" i="0" u="none" strike="noStrike" cap="none">
              <a:solidFill>
                <a:schemeClr val="dk1"/>
              </a:solidFill>
              <a:latin typeface="Gill Sans"/>
              <a:ea typeface="Gill Sans"/>
              <a:cs typeface="Gill Sans"/>
              <a:sym typeface="Gill Sans"/>
            </a:endParaRPr>
          </a:p>
          <a:p>
            <a:pPr marL="889000" marR="0" lvl="0" indent="-806989" algn="l" rtl="0">
              <a:lnSpc>
                <a:spcPct val="120000"/>
              </a:lnSpc>
              <a:spcBef>
                <a:spcPts val="0"/>
              </a:spcBef>
              <a:spcAft>
                <a:spcPts val="0"/>
              </a:spcAft>
              <a:buClr>
                <a:schemeClr val="dk1"/>
              </a:buClr>
              <a:buSzPct val="119583"/>
              <a:buFont typeface="Gill Sans"/>
              <a:buChar char="•"/>
            </a:pPr>
            <a:r>
              <a:rPr lang="en-US" sz="7200" b="0" i="0" u="none" strike="noStrike" cap="none">
                <a:solidFill>
                  <a:schemeClr val="dk1"/>
                </a:solidFill>
                <a:latin typeface="Gill Sans"/>
                <a:ea typeface="Gill Sans"/>
                <a:cs typeface="Gill Sans"/>
                <a:sym typeface="Gill Sans"/>
              </a:rPr>
              <a:t>Laat het filmpje van de webinar zien</a:t>
            </a:r>
            <a:endParaRPr sz="7200" b="0" i="0" u="none" strike="noStrike" cap="none">
              <a:solidFill>
                <a:schemeClr val="dk1"/>
              </a:solidFill>
              <a:latin typeface="Gill Sans"/>
              <a:ea typeface="Gill Sans"/>
              <a:cs typeface="Gill Sans"/>
              <a:sym typeface="Gill Sans"/>
            </a:endParaRPr>
          </a:p>
          <a:p>
            <a:pPr marL="889000" marR="0" lvl="0" indent="-806989" algn="l" rtl="0">
              <a:lnSpc>
                <a:spcPct val="120000"/>
              </a:lnSpc>
              <a:spcBef>
                <a:spcPts val="0"/>
              </a:spcBef>
              <a:spcAft>
                <a:spcPts val="0"/>
              </a:spcAft>
              <a:buClr>
                <a:schemeClr val="dk1"/>
              </a:buClr>
              <a:buSzPct val="119583"/>
              <a:buFont typeface="Gill Sans"/>
              <a:buChar char="•"/>
            </a:pPr>
            <a:r>
              <a:rPr lang="en-US" sz="7200" b="0" i="0" u="none" strike="noStrike" cap="none">
                <a:solidFill>
                  <a:schemeClr val="dk1"/>
                </a:solidFill>
                <a:latin typeface="Gill Sans"/>
                <a:ea typeface="Gill Sans"/>
                <a:cs typeface="Gill Sans"/>
                <a:sym typeface="Gill Sans"/>
              </a:rPr>
              <a:t>Ga vervolgens met elkaar in gesprek over de vragen, bij voorkeur in kleine groepjes of online breakoutrooms. </a:t>
            </a:r>
            <a:endParaRPr sz="1400" b="0" i="0" u="none" strike="noStrike" cap="none">
              <a:solidFill>
                <a:schemeClr val="dk1"/>
              </a:solidFill>
              <a:latin typeface="Arial"/>
              <a:ea typeface="Arial"/>
              <a:cs typeface="Arial"/>
              <a:sym typeface="Arial"/>
            </a:endParaRPr>
          </a:p>
          <a:p>
            <a:pPr marL="889000" marR="0" lvl="0" indent="-806989" algn="l" rtl="0">
              <a:lnSpc>
                <a:spcPct val="120000"/>
              </a:lnSpc>
              <a:spcBef>
                <a:spcPts val="0"/>
              </a:spcBef>
              <a:spcAft>
                <a:spcPts val="0"/>
              </a:spcAft>
              <a:buClr>
                <a:schemeClr val="dk1"/>
              </a:buClr>
              <a:buSzPct val="123000"/>
              <a:buFont typeface="Gill Sans"/>
              <a:buChar char="•"/>
            </a:pPr>
            <a:r>
              <a:rPr lang="en-US" sz="7000" b="0" i="0" u="none" strike="noStrike" cap="none">
                <a:solidFill>
                  <a:schemeClr val="dk1"/>
                </a:solidFill>
                <a:latin typeface="Gill Sans"/>
                <a:ea typeface="Gill Sans"/>
                <a:cs typeface="Gill Sans"/>
                <a:sym typeface="Gill Sans"/>
              </a:rPr>
              <a:t>Kom nog even terug en laat ieder groepje kort iets delen over het gesprek.</a:t>
            </a:r>
            <a:endParaRPr sz="1400" b="0" i="0" u="none" strike="noStrike" cap="none">
              <a:solidFill>
                <a:schemeClr val="dk1"/>
              </a:solidFill>
              <a:latin typeface="Arial"/>
              <a:ea typeface="Arial"/>
              <a:cs typeface="Arial"/>
              <a:sym typeface="Arial"/>
            </a:endParaRPr>
          </a:p>
        </p:txBody>
      </p:sp>
      <p:sp>
        <p:nvSpPr>
          <p:cNvPr id="95" name="Google Shape;95;p3"/>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96" name="Google Shape;96;p3"/>
          <p:cNvPicPr preferRelativeResize="0"/>
          <p:nvPr/>
        </p:nvPicPr>
        <p:blipFill>
          <a:blip r:embed="rId3">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4511cb6031_0_0"/>
          <p:cNvSpPr txBox="1">
            <a:spLocks noGrp="1"/>
          </p:cNvSpPr>
          <p:nvPr>
            <p:ph type="title"/>
          </p:nvPr>
        </p:nvSpPr>
        <p:spPr>
          <a:xfrm>
            <a:off x="1887000" y="3727050"/>
            <a:ext cx="20610000" cy="1703700"/>
          </a:xfrm>
          <a:prstGeom prst="rect">
            <a:avLst/>
          </a:prstGeom>
          <a:noFill/>
          <a:ln>
            <a:noFill/>
          </a:ln>
        </p:spPr>
        <p:txBody>
          <a:bodyPr spcFirstLastPara="1" wrap="square" lIns="50800" tIns="50800" rIns="50800" bIns="50800" anchor="t" anchorCtr="0">
            <a:normAutofit/>
          </a:bodyPr>
          <a:lstStyle/>
          <a:p>
            <a:pPr marL="0" marR="0" lvl="0" indent="0" algn="l" rtl="0">
              <a:lnSpc>
                <a:spcPct val="80000"/>
              </a:lnSpc>
              <a:spcBef>
                <a:spcPts val="0"/>
              </a:spcBef>
              <a:spcAft>
                <a:spcPts val="0"/>
              </a:spcAft>
              <a:buClr>
                <a:srgbClr val="4AB426"/>
              </a:buClr>
              <a:buSzPct val="115789"/>
              <a:buFont typeface="Gill Sans"/>
              <a:buNone/>
            </a:pPr>
            <a:r>
              <a:rPr lang="en-US" sz="6650" dirty="0">
                <a:solidFill>
                  <a:srgbClr val="43754B"/>
                </a:solidFill>
                <a:latin typeface="Gill Sans"/>
                <a:ea typeface="Gill Sans"/>
                <a:cs typeface="Gill Sans"/>
                <a:sym typeface="Gill Sans"/>
              </a:rPr>
              <a:t>Thema: De reis van </a:t>
            </a:r>
            <a:r>
              <a:rPr lang="en-US" sz="6650" dirty="0" err="1">
                <a:solidFill>
                  <a:srgbClr val="43754B"/>
                </a:solidFill>
                <a:latin typeface="Gill Sans"/>
                <a:ea typeface="Gill Sans"/>
                <a:cs typeface="Gill Sans"/>
                <a:sym typeface="Gill Sans"/>
              </a:rPr>
              <a:t>spullen</a:t>
            </a:r>
            <a:endParaRPr sz="6650" dirty="0">
              <a:solidFill>
                <a:srgbClr val="43754B"/>
              </a:solidFill>
              <a:latin typeface="Gill Sans"/>
              <a:ea typeface="Gill Sans"/>
              <a:cs typeface="Gill Sans"/>
              <a:sym typeface="Gill Sans"/>
            </a:endParaRPr>
          </a:p>
          <a:p>
            <a:pPr marL="0" marR="0" lvl="0" indent="0" algn="l" rtl="0">
              <a:lnSpc>
                <a:spcPct val="80000"/>
              </a:lnSpc>
              <a:spcBef>
                <a:spcPts val="0"/>
              </a:spcBef>
              <a:spcAft>
                <a:spcPts val="0"/>
              </a:spcAft>
              <a:buClr>
                <a:srgbClr val="4AB426"/>
              </a:buClr>
              <a:buSzPct val="349998"/>
              <a:buFont typeface="Gill Sans"/>
              <a:buNone/>
            </a:pPr>
            <a:endParaRPr sz="2200" dirty="0">
              <a:solidFill>
                <a:srgbClr val="43754B"/>
              </a:solidFill>
              <a:latin typeface="Gill Sans"/>
              <a:ea typeface="Gill Sans"/>
              <a:cs typeface="Gill Sans"/>
              <a:sym typeface="Gill Sans"/>
            </a:endParaRPr>
          </a:p>
          <a:p>
            <a:pPr marL="0" marR="0" lvl="0" indent="0" algn="l" rtl="0">
              <a:lnSpc>
                <a:spcPct val="80000"/>
              </a:lnSpc>
              <a:spcBef>
                <a:spcPts val="0"/>
              </a:spcBef>
              <a:spcAft>
                <a:spcPts val="0"/>
              </a:spcAft>
              <a:buClr>
                <a:srgbClr val="4AB426"/>
              </a:buClr>
              <a:buSzPct val="218611"/>
              <a:buFont typeface="Gill Sans"/>
              <a:buNone/>
            </a:pPr>
            <a:r>
              <a:rPr lang="en-US" sz="3522" dirty="0">
                <a:solidFill>
                  <a:srgbClr val="43754B"/>
                </a:solidFill>
                <a:latin typeface="Gill Sans"/>
                <a:ea typeface="Gill Sans"/>
                <a:cs typeface="Gill Sans"/>
                <a:sym typeface="Gill Sans"/>
              </a:rPr>
              <a:t>Door Gera van den Berg en Paul </a:t>
            </a:r>
            <a:r>
              <a:rPr lang="en-US" sz="3522" dirty="0" err="1">
                <a:solidFill>
                  <a:srgbClr val="43754B"/>
                </a:solidFill>
                <a:latin typeface="Gill Sans"/>
                <a:ea typeface="Gill Sans"/>
                <a:cs typeface="Gill Sans"/>
                <a:sym typeface="Gill Sans"/>
              </a:rPr>
              <a:t>Schenderling</a:t>
            </a:r>
            <a:endParaRPr sz="3522" dirty="0">
              <a:solidFill>
                <a:srgbClr val="43754B"/>
              </a:solidFill>
              <a:latin typeface="Gill Sans"/>
              <a:ea typeface="Gill Sans"/>
              <a:cs typeface="Gill Sans"/>
              <a:sym typeface="Gill Sans"/>
            </a:endParaRPr>
          </a:p>
          <a:p>
            <a:pPr marL="0" marR="0" lvl="0" indent="0" algn="l" rtl="0">
              <a:lnSpc>
                <a:spcPct val="80000"/>
              </a:lnSpc>
              <a:spcBef>
                <a:spcPts val="0"/>
              </a:spcBef>
              <a:spcAft>
                <a:spcPts val="0"/>
              </a:spcAft>
              <a:buClr>
                <a:srgbClr val="4AB426"/>
              </a:buClr>
              <a:buSzPct val="128333"/>
              <a:buFont typeface="Gill Sans"/>
              <a:buNone/>
            </a:pPr>
            <a:endParaRPr sz="6000" dirty="0">
              <a:solidFill>
                <a:srgbClr val="43754B"/>
              </a:solidFill>
              <a:latin typeface="Gill Sans"/>
              <a:ea typeface="Gill Sans"/>
              <a:cs typeface="Gill Sans"/>
              <a:sym typeface="Gill Sans"/>
            </a:endParaRPr>
          </a:p>
        </p:txBody>
      </p:sp>
      <p:sp>
        <p:nvSpPr>
          <p:cNvPr id="102" name="Google Shape;102;g24511cb6031_0_0"/>
          <p:cNvSpPr txBox="1"/>
          <p:nvPr/>
        </p:nvSpPr>
        <p:spPr>
          <a:xfrm>
            <a:off x="1887000" y="6146625"/>
            <a:ext cx="20610000" cy="6431400"/>
          </a:xfrm>
          <a:prstGeom prst="rect">
            <a:avLst/>
          </a:prstGeom>
          <a:noFill/>
          <a:ln>
            <a:noFill/>
          </a:ln>
        </p:spPr>
        <p:txBody>
          <a:bodyPr spcFirstLastPara="1" wrap="square" lIns="50800" tIns="50800" rIns="50800" bIns="50800" anchor="t" anchorCtr="0">
            <a:noAutofit/>
          </a:bodyPr>
          <a:lstStyle/>
          <a:p>
            <a:pPr marL="742950" indent="-742950" rtl="0">
              <a:spcBef>
                <a:spcPts val="1000"/>
              </a:spcBef>
              <a:spcAft>
                <a:spcPts val="1000"/>
              </a:spcAft>
              <a:buFont typeface="+mj-lt"/>
              <a:buAutoNum type="arabicPeriod"/>
            </a:pPr>
            <a:r>
              <a:rPr lang="nl-NL" sz="4000" b="0" i="0" u="none" strike="noStrike" dirty="0">
                <a:solidFill>
                  <a:srgbClr val="5E5E5E"/>
                </a:solidFill>
                <a:effectLst/>
                <a:latin typeface="Gill Sans" panose="020B0604020202020204" charset="0"/>
              </a:rPr>
              <a:t>Wat zijn voor jullie positieve redenen die je motiveren om afstand te nemen van consumentisme en te leven van genoeg? Hoe help je jezelf en anderen herinneren aan deze positieve redenen?</a:t>
            </a:r>
            <a:endParaRPr lang="nl-NL" sz="8800" b="0" dirty="0">
              <a:effectLst/>
            </a:endParaRPr>
          </a:p>
          <a:p>
            <a:pPr marL="742950" indent="-742950" rtl="0">
              <a:spcBef>
                <a:spcPts val="1000"/>
              </a:spcBef>
              <a:spcAft>
                <a:spcPts val="1000"/>
              </a:spcAft>
              <a:buFont typeface="+mj-lt"/>
              <a:buAutoNum type="arabicPeriod"/>
            </a:pPr>
            <a:r>
              <a:rPr lang="nl-NL" sz="4000" b="0" i="0" u="none" strike="noStrike" dirty="0">
                <a:solidFill>
                  <a:srgbClr val="5E5E5E"/>
                </a:solidFill>
                <a:effectLst/>
                <a:latin typeface="Gill Sans" panose="020B0604020202020204" charset="0"/>
              </a:rPr>
              <a:t>Een gedachteoefening in denken vanuit de toekomst: welke alledaagse gewoonte zou je anders willen inrichten in het licht van de komst van Gods Koninkrijk? Kunnen jullie elkaar in het groepje helpen hierbij?</a:t>
            </a:r>
            <a:endParaRPr lang="nl-NL" sz="8800" dirty="0"/>
          </a:p>
          <a:p>
            <a:pPr marL="742950" indent="-742950" rtl="0">
              <a:spcBef>
                <a:spcPts val="1000"/>
              </a:spcBef>
              <a:spcAft>
                <a:spcPts val="1000"/>
              </a:spcAft>
              <a:buFont typeface="+mj-lt"/>
              <a:buAutoNum type="arabicPeriod"/>
            </a:pPr>
            <a:r>
              <a:rPr lang="nl-NL" sz="4000" b="0" i="0" u="none" strike="noStrike" dirty="0">
                <a:solidFill>
                  <a:srgbClr val="5E5E5E"/>
                </a:solidFill>
                <a:effectLst/>
                <a:latin typeface="Gill Sans" panose="020B0604020202020204" charset="0"/>
              </a:rPr>
              <a:t>Reflectie op 1 </a:t>
            </a:r>
            <a:r>
              <a:rPr lang="nl-NL" sz="4000" b="0" i="0" u="none" strike="noStrike" dirty="0" err="1">
                <a:solidFill>
                  <a:srgbClr val="5E5E5E"/>
                </a:solidFill>
                <a:effectLst/>
                <a:latin typeface="Gill Sans" panose="020B0604020202020204" charset="0"/>
              </a:rPr>
              <a:t>Timoteüs</a:t>
            </a:r>
            <a:r>
              <a:rPr lang="nl-NL" sz="4000" b="0" i="0" u="none" strike="noStrike" dirty="0">
                <a:solidFill>
                  <a:srgbClr val="5E5E5E"/>
                </a:solidFill>
                <a:effectLst/>
                <a:latin typeface="Gill Sans" panose="020B0604020202020204" charset="0"/>
              </a:rPr>
              <a:t> 6 vanaf vers 17-19 in context van jouw geloofsgemeenschap: hoe zou je dit handen en voeten kunnen geven? </a:t>
            </a:r>
            <a:endParaRPr lang="nl-NL" sz="8800" b="0" dirty="0">
              <a:effectLst/>
            </a:endParaRPr>
          </a:p>
          <a:p>
            <a:pPr algn="r"/>
            <a:br>
              <a:rPr lang="nl-NL" sz="4800" dirty="0"/>
            </a:br>
            <a:r>
              <a:rPr lang="en-US" sz="3900" b="1" dirty="0">
                <a:solidFill>
                  <a:schemeClr val="dk1"/>
                </a:solidFill>
              </a:rPr>
              <a:t>Webinar </a:t>
            </a:r>
            <a:r>
              <a:rPr lang="en-US" sz="3900" b="1" dirty="0" err="1">
                <a:solidFill>
                  <a:schemeClr val="dk1"/>
                </a:solidFill>
              </a:rPr>
              <a:t>gehouden</a:t>
            </a:r>
            <a:r>
              <a:rPr lang="en-US" sz="3900" b="1" dirty="0">
                <a:solidFill>
                  <a:schemeClr val="dk1"/>
                </a:solidFill>
              </a:rPr>
              <a:t> in </a:t>
            </a:r>
            <a:r>
              <a:rPr lang="en-US" sz="3900" b="1" dirty="0" err="1">
                <a:solidFill>
                  <a:schemeClr val="dk1"/>
                </a:solidFill>
              </a:rPr>
              <a:t>april</a:t>
            </a:r>
            <a:r>
              <a:rPr lang="en-US" sz="3900" b="1" dirty="0">
                <a:solidFill>
                  <a:schemeClr val="dk1"/>
                </a:solidFill>
              </a:rPr>
              <a:t> 2023 </a:t>
            </a:r>
            <a:endParaRPr sz="3900" i="0" u="none" strike="noStrike" cap="none" dirty="0">
              <a:solidFill>
                <a:schemeClr val="dk1"/>
              </a:solidFill>
              <a:highlight>
                <a:schemeClr val="lt1"/>
              </a:highlight>
            </a:endParaRPr>
          </a:p>
        </p:txBody>
      </p:sp>
      <p:sp>
        <p:nvSpPr>
          <p:cNvPr id="103" name="Google Shape;103;g24511cb6031_0_0"/>
          <p:cNvSpPr txBox="1"/>
          <p:nvPr/>
        </p:nvSpPr>
        <p:spPr>
          <a:xfrm>
            <a:off x="10404600" y="7657625"/>
            <a:ext cx="60771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500"/>
              <a:buFont typeface="Arial"/>
              <a:buNone/>
            </a:pPr>
            <a:endParaRPr sz="3500" b="0" i="0" u="none" strike="noStrike" cap="none">
              <a:solidFill>
                <a:srgbClr val="389420"/>
              </a:solidFill>
              <a:latin typeface="Gill Sans"/>
              <a:ea typeface="Gill Sans"/>
              <a:cs typeface="Gill Sans"/>
              <a:sym typeface="Gill Sans"/>
            </a:endParaRPr>
          </a:p>
        </p:txBody>
      </p:sp>
      <p:sp>
        <p:nvSpPr>
          <p:cNvPr id="104" name="Google Shape;104;g24511cb6031_0_0"/>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105" name="Google Shape;105;g24511cb6031_0_0"/>
          <p:cNvPicPr preferRelativeResize="0"/>
          <p:nvPr/>
        </p:nvPicPr>
        <p:blipFill>
          <a:blip r:embed="rId3">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048dcf51cc_0_7"/>
          <p:cNvSpPr txBox="1"/>
          <p:nvPr/>
        </p:nvSpPr>
        <p:spPr>
          <a:xfrm>
            <a:off x="1085550" y="4261600"/>
            <a:ext cx="22212900" cy="8204700"/>
          </a:xfrm>
          <a:prstGeom prst="rect">
            <a:avLst/>
          </a:prstGeom>
          <a:noFill/>
          <a:ln>
            <a:noFill/>
          </a:ln>
        </p:spPr>
        <p:txBody>
          <a:bodyPr spcFirstLastPara="1" wrap="square" lIns="50800" tIns="50800" rIns="50800" bIns="508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Gill Sans"/>
                <a:ea typeface="Gill Sans"/>
                <a:cs typeface="Gill Sans"/>
                <a:sym typeface="Gill Sans"/>
              </a:rPr>
              <a:t> </a:t>
            </a:r>
            <a:r>
              <a:rPr lang="en-US" sz="6000" b="0" i="1" u="none" strike="noStrike" cap="none">
                <a:solidFill>
                  <a:schemeClr val="dk1"/>
                </a:solidFill>
                <a:latin typeface="Gill Sans"/>
                <a:ea typeface="Gill Sans"/>
                <a:cs typeface="Gill Sans"/>
                <a:sym typeface="Gill Sans"/>
              </a:rPr>
              <a:t>“De hoop is een deugd, een innerlijke houding die het fundamentele vertrouwen uitdrukt waarmee een mens of een gemeenschap de toekomst benadert. Hoop kun je oefenen. Hoop put niet uit een eigen bron. Het is gebaseerd op een visioen van gerechtigheid, vrede en heelheid van de schepping.</a:t>
            </a:r>
            <a:endParaRPr sz="6000" b="0" i="1"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6000"/>
              <a:buFont typeface="Arial"/>
              <a:buNone/>
            </a:pPr>
            <a:r>
              <a:rPr lang="en-US" sz="6000" b="0" i="1" u="none" strike="noStrike" cap="none">
                <a:solidFill>
                  <a:schemeClr val="dk1"/>
                </a:solidFill>
                <a:latin typeface="Gill Sans"/>
                <a:ea typeface="Gill Sans"/>
                <a:cs typeface="Gill Sans"/>
                <a:sym typeface="Gill Sans"/>
              </a:rPr>
              <a:t>Ons grote gevaar is onverschilligheid en wanhoop. Dat moeten we zien te overstijgen met behulp van barmhartigheid en hoop. “Heer God, help ons om te oefenen in hoop en barmhartigheid”</a:t>
            </a:r>
            <a:endParaRPr sz="6000" b="0" i="1"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6000"/>
              <a:buFont typeface="Arial"/>
              <a:buNone/>
            </a:pPr>
            <a:endParaRPr sz="25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6000"/>
              <a:buFont typeface="Arial"/>
              <a:buNone/>
            </a:pPr>
            <a:r>
              <a:rPr lang="en-US" sz="5500">
                <a:solidFill>
                  <a:schemeClr val="dk1"/>
                </a:solidFill>
                <a:latin typeface="Gill Sans"/>
                <a:ea typeface="Gill Sans"/>
                <a:cs typeface="Gill Sans"/>
                <a:sym typeface="Gill Sans"/>
              </a:rPr>
              <a:t>Msgr de Korte</a:t>
            </a:r>
            <a:endParaRPr sz="5500">
              <a:solidFill>
                <a:schemeClr val="dk1"/>
              </a:solidFill>
              <a:latin typeface="Gill Sans"/>
              <a:ea typeface="Gill Sans"/>
              <a:cs typeface="Gill Sans"/>
              <a:sym typeface="Gill Sans"/>
            </a:endParaRPr>
          </a:p>
        </p:txBody>
      </p:sp>
      <p:sp>
        <p:nvSpPr>
          <p:cNvPr id="111" name="Google Shape;111;g2048dcf51cc_0_7"/>
          <p:cNvSpPr/>
          <p:nvPr/>
        </p:nvSpPr>
        <p:spPr>
          <a:xfrm>
            <a:off x="-3041900" y="-109725"/>
            <a:ext cx="29315700" cy="3120900"/>
          </a:xfrm>
          <a:prstGeom prst="rect">
            <a:avLst/>
          </a:prstGeom>
          <a:solidFill>
            <a:srgbClr val="4375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elvetica Neue"/>
              <a:ea typeface="Helvetica Neue"/>
              <a:cs typeface="Helvetica Neue"/>
              <a:sym typeface="Helvetica Neue"/>
            </a:endParaRPr>
          </a:p>
        </p:txBody>
      </p:sp>
      <p:pic>
        <p:nvPicPr>
          <p:cNvPr id="112" name="Google Shape;112;g2048dcf51cc_0_7"/>
          <p:cNvPicPr preferRelativeResize="0"/>
          <p:nvPr/>
        </p:nvPicPr>
        <p:blipFill>
          <a:blip r:embed="rId3">
            <a:alphaModFix/>
          </a:blip>
          <a:stretch>
            <a:fillRect/>
          </a:stretch>
        </p:blipFill>
        <p:spPr>
          <a:xfrm>
            <a:off x="883699" y="298588"/>
            <a:ext cx="2304275" cy="2304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8" descr="Afbeelding"/>
          <p:cNvPicPr preferRelativeResize="0"/>
          <p:nvPr/>
        </p:nvPicPr>
        <p:blipFill rotWithShape="1">
          <a:blip r:embed="rId3">
            <a:alphaModFix/>
          </a:blip>
          <a:srcRect/>
          <a:stretch/>
        </p:blipFill>
        <p:spPr>
          <a:xfrm>
            <a:off x="-181571" y="-1304639"/>
            <a:ext cx="24747142" cy="16325278"/>
          </a:xfrm>
          <a:prstGeom prst="rect">
            <a:avLst/>
          </a:prstGeom>
          <a:noFill/>
          <a:ln>
            <a:noFill/>
          </a:ln>
        </p:spPr>
      </p:pic>
    </p:spTree>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Words>
  <Application>Microsoft Office PowerPoint</Application>
  <PresentationFormat>Aangepast</PresentationFormat>
  <Paragraphs>21</Paragraphs>
  <Slides>6</Slides>
  <Notes>6</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vt:i4>
      </vt:variant>
    </vt:vector>
  </HeadingPairs>
  <TitlesOfParts>
    <vt:vector size="10" baseType="lpstr">
      <vt:lpstr>Arial</vt:lpstr>
      <vt:lpstr>Helvetica Neue</vt:lpstr>
      <vt:lpstr>Gill Sans</vt:lpstr>
      <vt:lpstr>21_BasicWhite</vt:lpstr>
      <vt:lpstr>Napraten over webinars GroeneKerken</vt:lpstr>
      <vt:lpstr>Webinars als basis voor gesprek</vt:lpstr>
      <vt:lpstr>Invulling van het programma</vt:lpstr>
      <vt:lpstr>Thema: De reis van spullen  Door Gera van den Berg en Paul Schenderling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Napraten over webinars GroeneKerken</dc:title>
  <cp:lastModifiedBy>Ida Wiersma</cp:lastModifiedBy>
  <cp:revision>1</cp:revision>
  <dcterms:modified xsi:type="dcterms:W3CDTF">2023-12-11T13:27:27Z</dcterms:modified>
</cp:coreProperties>
</file>